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347" r:id="rId5"/>
    <p:sldId id="269" r:id="rId6"/>
    <p:sldId id="271" r:id="rId7"/>
    <p:sldId id="272" r:id="rId8"/>
    <p:sldId id="338" r:id="rId9"/>
    <p:sldId id="278" r:id="rId10"/>
    <p:sldId id="339" r:id="rId11"/>
    <p:sldId id="337" r:id="rId12"/>
    <p:sldId id="273" r:id="rId13"/>
    <p:sldId id="340" r:id="rId14"/>
    <p:sldId id="341" r:id="rId15"/>
    <p:sldId id="346" r:id="rId16"/>
    <p:sldId id="342" r:id="rId17"/>
    <p:sldId id="343" r:id="rId18"/>
    <p:sldId id="344" r:id="rId19"/>
    <p:sldId id="276" r:id="rId20"/>
  </p:sldIdLst>
  <p:sldSz cx="12192000" cy="6858000"/>
  <p:notesSz cx="96012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dan ellman" initials="ae" lastIdx="3" clrIdx="0">
    <p:extLst>
      <p:ext uri="{19B8F6BF-5375-455C-9EA6-DF929625EA0E}">
        <p15:presenceInfo xmlns:p15="http://schemas.microsoft.com/office/powerpoint/2012/main" userId="7560b0c29ecc4d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92A32-35D7-48C4-982D-61FBAD994514}" v="1" dt="2021-01-25T00:17:53.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010" autoAdjust="0"/>
    <p:restoredTop sz="94660"/>
  </p:normalViewPr>
  <p:slideViewPr>
    <p:cSldViewPr snapToGrid="0">
      <p:cViewPr varScale="1">
        <p:scale>
          <a:sx n="100" d="100"/>
          <a:sy n="100" d="100"/>
        </p:scale>
        <p:origin x="114"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F53A-BB5F-47A3-85C7-E97B3E797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F7AD25-1318-49D8-AD21-4A1E02D5B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487BD4-6344-4610-A59C-B52E70DC5273}"/>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8E628049-8653-4EB1-8B2A-2DA1F21A9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EB01B7-A00D-46A5-803A-0EF1F0C03D4E}"/>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2201027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FE16D-0376-401F-9FBD-623D536720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4B4BBB-1F74-4F5C-9C5A-1AE24DCD8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5BBB6-3F1D-4FE1-A250-C46EFFDB2F8F}"/>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48BEA879-7558-4CD2-AD6A-EA3E6E5EB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599B0-B36B-4463-8C5D-9F29453DA85D}"/>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203874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4551FE-F0FD-455F-BB70-5E209BE900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6E103-024F-44A1-8B39-36BD250A60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47F28-FF58-418E-8656-9C3FF5B529E8}"/>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D8A0D385-B135-4BDC-A9FB-E4399A746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C2305-5234-48BF-AE1B-0A30F3852E8A}"/>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3603123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896FD-72EB-439D-9C7F-F4B33325C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B8B3A-891A-4362-A113-26EA1E9A9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F4E06-94AA-426C-B876-46B28BB4CB61}"/>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07E922F9-8EE1-4B91-AC6A-707557801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97AAA-8AD4-4E92-9212-5532D51C02F8}"/>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142717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E7B9-3123-426D-8832-1B3DEB740F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4A503A-ADAE-42D6-AC6E-E75BBD3521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599744-C68B-4CD0-8EE8-BFFEC2274A1E}"/>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1EEA7AA8-D56B-42DE-AED0-95F6D0B51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2CDE9-FF6D-4F49-BCAE-001FD096E23C}"/>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193489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4241A-B6BC-4DE3-9946-B7585BCC41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D64CF9-C26A-40A4-9DC6-1605EB4962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E26CBE-A931-43AB-BD94-BC17FBFBA5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FB0CBF-9569-4173-ADBD-7949840938AB}"/>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6" name="Footer Placeholder 5">
            <a:extLst>
              <a:ext uri="{FF2B5EF4-FFF2-40B4-BE49-F238E27FC236}">
                <a16:creationId xmlns:a16="http://schemas.microsoft.com/office/drawing/2014/main" id="{12C6B267-245F-48F8-A59B-04412F5D4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3B80E-B22D-45F3-B333-D6C0D8E731C7}"/>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243484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BBE2E-4D56-4FFF-9E30-6C4EC30E38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59B8C4-8C26-49ED-B4C3-7B4681A910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EC76C2-AB79-4476-BF2E-A9F9A7BEA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1BE226-D0AB-402E-AE38-C62DF3BA52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17E00-191C-4D5F-B8C4-14C0BA79D3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202253-0497-4791-94DA-E72BEDFC84C2}"/>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8" name="Footer Placeholder 7">
            <a:extLst>
              <a:ext uri="{FF2B5EF4-FFF2-40B4-BE49-F238E27FC236}">
                <a16:creationId xmlns:a16="http://schemas.microsoft.com/office/drawing/2014/main" id="{CBC6F8EC-E92C-4EE1-A013-6F498AF823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63B0BF-6AAF-4FFB-9AAF-9D506B619B78}"/>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279253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6668-D874-4A53-8D0F-5A276F00A1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1214E5-3EE7-412D-AD79-5169DAE8F5B6}"/>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4" name="Footer Placeholder 3">
            <a:extLst>
              <a:ext uri="{FF2B5EF4-FFF2-40B4-BE49-F238E27FC236}">
                <a16:creationId xmlns:a16="http://schemas.microsoft.com/office/drawing/2014/main" id="{D079D8D1-7BC5-45EB-AA24-98CDDAB996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D9D883-C296-4616-8682-BE94538D6624}"/>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53059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13391D-8DDC-4FEC-B0F7-76996A8BE427}"/>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3" name="Footer Placeholder 2">
            <a:extLst>
              <a:ext uri="{FF2B5EF4-FFF2-40B4-BE49-F238E27FC236}">
                <a16:creationId xmlns:a16="http://schemas.microsoft.com/office/drawing/2014/main" id="{EB4AB738-BA6D-4B99-88C3-F19B737A80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9DC2C2-ACB4-4DDF-82B9-39D860107BA1}"/>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313024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6652-4809-46FA-BCD8-2082F4800F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B1D4F2-2782-47A0-9320-5FD8B05DA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39B7A1-17D9-4E9D-919F-E2EA4A74A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3ED6D2-D33C-4757-9119-21DCA99B3F50}"/>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6" name="Footer Placeholder 5">
            <a:extLst>
              <a:ext uri="{FF2B5EF4-FFF2-40B4-BE49-F238E27FC236}">
                <a16:creationId xmlns:a16="http://schemas.microsoft.com/office/drawing/2014/main" id="{AF4B9201-9881-4D7B-8F2E-C1598CB79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A98CB7-43D6-4039-95E8-8D92E31DC478}"/>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34729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A48C-7427-498B-8AFE-24AA3A5B3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18FD34-749E-44CA-AFF9-B91608A1C2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7A0B09-D6F1-4FF0-A927-A4CCF7230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8DE2CC-040D-41EC-8406-E9DB38974FA5}"/>
              </a:ext>
            </a:extLst>
          </p:cNvPr>
          <p:cNvSpPr>
            <a:spLocks noGrp="1"/>
          </p:cNvSpPr>
          <p:nvPr>
            <p:ph type="dt" sz="half" idx="10"/>
          </p:nvPr>
        </p:nvSpPr>
        <p:spPr/>
        <p:txBody>
          <a:bodyPr/>
          <a:lstStyle/>
          <a:p>
            <a:fld id="{E6F9C26F-31DD-4D6A-B838-EFD4CEAD94B1}" type="datetimeFigureOut">
              <a:rPr lang="en-US" smtClean="0"/>
              <a:t>5/2/2022</a:t>
            </a:fld>
            <a:endParaRPr lang="en-US"/>
          </a:p>
        </p:txBody>
      </p:sp>
      <p:sp>
        <p:nvSpPr>
          <p:cNvPr id="6" name="Footer Placeholder 5">
            <a:extLst>
              <a:ext uri="{FF2B5EF4-FFF2-40B4-BE49-F238E27FC236}">
                <a16:creationId xmlns:a16="http://schemas.microsoft.com/office/drawing/2014/main" id="{16E7525E-5AB1-421E-86C9-B61798627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E6F0D-817B-42EB-9CB0-9544C1D84778}"/>
              </a:ext>
            </a:extLst>
          </p:cNvPr>
          <p:cNvSpPr>
            <a:spLocks noGrp="1"/>
          </p:cNvSpPr>
          <p:nvPr>
            <p:ph type="sldNum" sz="quarter" idx="12"/>
          </p:nvPr>
        </p:nvSpPr>
        <p:spPr/>
        <p:txBody>
          <a:bodyPr/>
          <a:lstStyle/>
          <a:p>
            <a:fld id="{48BBC82B-E509-471C-8707-60712E1FA44B}" type="slidenum">
              <a:rPr lang="en-US" smtClean="0"/>
              <a:t>‹#›</a:t>
            </a:fld>
            <a:endParaRPr lang="en-US"/>
          </a:p>
        </p:txBody>
      </p:sp>
    </p:spTree>
    <p:extLst>
      <p:ext uri="{BB962C8B-B14F-4D97-AF65-F5344CB8AC3E}">
        <p14:creationId xmlns:p14="http://schemas.microsoft.com/office/powerpoint/2010/main" val="125826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EA7D3E-B7F8-4228-BA09-0EDC1E5B82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0BF5B4-C0E5-4BDF-A377-687F6D2C2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99491-BE4E-4995-A59B-6AD4A260C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9C26F-31DD-4D6A-B838-EFD4CEAD94B1}" type="datetimeFigureOut">
              <a:rPr lang="en-US" smtClean="0"/>
              <a:t>5/2/2022</a:t>
            </a:fld>
            <a:endParaRPr lang="en-US"/>
          </a:p>
        </p:txBody>
      </p:sp>
      <p:sp>
        <p:nvSpPr>
          <p:cNvPr id="5" name="Footer Placeholder 4">
            <a:extLst>
              <a:ext uri="{FF2B5EF4-FFF2-40B4-BE49-F238E27FC236}">
                <a16:creationId xmlns:a16="http://schemas.microsoft.com/office/drawing/2014/main" id="{28C39A98-CA38-4292-81CD-71E49CDE1F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0E7DC6-68A8-458F-8C1A-147CAA01F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BC82B-E509-471C-8707-60712E1FA44B}" type="slidenum">
              <a:rPr lang="en-US" smtClean="0"/>
              <a:t>‹#›</a:t>
            </a:fld>
            <a:endParaRPr lang="en-US"/>
          </a:p>
        </p:txBody>
      </p:sp>
    </p:spTree>
    <p:extLst>
      <p:ext uri="{BB962C8B-B14F-4D97-AF65-F5344CB8AC3E}">
        <p14:creationId xmlns:p14="http://schemas.microsoft.com/office/powerpoint/2010/main" val="266632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itle 3">
            <a:extLst>
              <a:ext uri="{FF2B5EF4-FFF2-40B4-BE49-F238E27FC236}">
                <a16:creationId xmlns:a16="http://schemas.microsoft.com/office/drawing/2014/main" id="{C571469C-B6BE-4783-961A-1454B3E99EE6}"/>
              </a:ext>
            </a:extLst>
          </p:cNvPr>
          <p:cNvSpPr>
            <a:spLocks noGrp="1"/>
          </p:cNvSpPr>
          <p:nvPr>
            <p:ph type="title"/>
          </p:nvPr>
        </p:nvSpPr>
        <p:spPr>
          <a:xfrm>
            <a:off x="3315031" y="1252938"/>
            <a:ext cx="5561938" cy="2513516"/>
          </a:xfrm>
        </p:spPr>
        <p:txBody>
          <a:bodyPr vert="horz" lIns="91440" tIns="45720" rIns="91440" bIns="45720" rtlCol="0" anchor="b">
            <a:normAutofit fontScale="90000"/>
          </a:bodyPr>
          <a:lstStyle/>
          <a:p>
            <a:pPr algn="ctr"/>
            <a:r>
              <a:rPr lang="en-US" kern="1200" dirty="0">
                <a:solidFill>
                  <a:schemeClr val="tx1"/>
                </a:solidFill>
                <a:latin typeface="+mj-lt"/>
                <a:ea typeface="+mj-ea"/>
                <a:cs typeface="+mj-cs"/>
              </a:rPr>
              <a:t>Tarrytown Housing Committee</a:t>
            </a:r>
          </a:p>
        </p:txBody>
      </p:sp>
      <p:sp>
        <p:nvSpPr>
          <p:cNvPr id="5" name="Text Placeholder 4">
            <a:extLst>
              <a:ext uri="{FF2B5EF4-FFF2-40B4-BE49-F238E27FC236}">
                <a16:creationId xmlns:a16="http://schemas.microsoft.com/office/drawing/2014/main" id="{A71120D8-981D-482F-91EA-FCDC096DEC8E}"/>
              </a:ext>
            </a:extLst>
          </p:cNvPr>
          <p:cNvSpPr>
            <a:spLocks noGrp="1"/>
          </p:cNvSpPr>
          <p:nvPr>
            <p:ph type="body" idx="1"/>
          </p:nvPr>
        </p:nvSpPr>
        <p:spPr>
          <a:xfrm>
            <a:off x="2815929" y="3942237"/>
            <a:ext cx="6560142" cy="1586579"/>
          </a:xfrm>
        </p:spPr>
        <p:txBody>
          <a:bodyPr vert="horz" lIns="91440" tIns="45720" rIns="91440" bIns="45720" rtlCol="0">
            <a:normAutofit/>
          </a:bodyPr>
          <a:lstStyle/>
          <a:p>
            <a:pPr algn="ctr">
              <a:spcBef>
                <a:spcPts val="1800"/>
              </a:spcBef>
            </a:pPr>
            <a:r>
              <a:rPr lang="en-US" sz="1800" kern="1200" dirty="0">
                <a:solidFill>
                  <a:schemeClr val="tx1"/>
                </a:solidFill>
                <a:latin typeface="+mn-lt"/>
                <a:ea typeface="+mn-ea"/>
                <a:cs typeface="+mn-cs"/>
              </a:rPr>
              <a:t>Sadie McKeown (Chair); Gary Friedland; Peter Feroe;                     Rose Noonan; Alexander Roberts; Craig Singer</a:t>
            </a:r>
          </a:p>
          <a:p>
            <a:pPr algn="ctr">
              <a:spcBef>
                <a:spcPts val="1800"/>
              </a:spcBef>
            </a:pPr>
            <a:r>
              <a:rPr lang="en-US" sz="1800" kern="1200" dirty="0">
                <a:solidFill>
                  <a:schemeClr val="tx1"/>
                </a:solidFill>
                <a:latin typeface="+mn-lt"/>
                <a:ea typeface="+mn-ea"/>
                <a:cs typeface="+mn-cs"/>
              </a:rPr>
              <a:t>Mayor Brown &amp; Deputy Mayor McGovern; Trustee Liaisons</a:t>
            </a:r>
          </a:p>
          <a:p>
            <a:pPr algn="ctr">
              <a:spcBef>
                <a:spcPts val="1800"/>
              </a:spcBef>
            </a:pPr>
            <a:r>
              <a:rPr lang="en-US" sz="1800" kern="1200" dirty="0">
                <a:solidFill>
                  <a:schemeClr val="tx1"/>
                </a:solidFill>
                <a:latin typeface="+mn-lt"/>
                <a:ea typeface="+mn-ea"/>
                <a:cs typeface="+mn-cs"/>
              </a:rPr>
              <a:t>Richard Slingerland; Staff Support</a:t>
            </a:r>
          </a:p>
          <a:p>
            <a:pPr algn="ctr"/>
            <a:endParaRPr lang="en-US" sz="1500" kern="1200" dirty="0">
              <a:solidFill>
                <a:schemeClr val="tx1"/>
              </a:solidFill>
              <a:latin typeface="+mn-lt"/>
              <a:ea typeface="+mn-ea"/>
              <a:cs typeface="+mn-cs"/>
            </a:endParaRPr>
          </a:p>
          <a:p>
            <a:pPr algn="ctr"/>
            <a:endParaRPr lang="en-US" sz="1500" kern="1200" dirty="0">
              <a:solidFill>
                <a:schemeClr val="tx1"/>
              </a:solidFill>
              <a:latin typeface="+mn-lt"/>
              <a:ea typeface="+mn-ea"/>
              <a:cs typeface="+mn-cs"/>
            </a:endParaRPr>
          </a:p>
        </p:txBody>
      </p:sp>
      <p:sp>
        <p:nvSpPr>
          <p:cNvPr id="18" name="Arc 17">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Oval 19">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7FB1E3E-58AF-4156-AF3D-C3F78CF95FD1}"/>
              </a:ext>
            </a:extLst>
          </p:cNvPr>
          <p:cNvSpPr txBox="1"/>
          <p:nvPr/>
        </p:nvSpPr>
        <p:spPr>
          <a:xfrm>
            <a:off x="10578250" y="6308961"/>
            <a:ext cx="1439625" cy="400110"/>
          </a:xfrm>
          <a:prstGeom prst="rect">
            <a:avLst/>
          </a:prstGeom>
          <a:noFill/>
        </p:spPr>
        <p:txBody>
          <a:bodyPr wrap="none" rtlCol="0">
            <a:spAutoFit/>
          </a:bodyPr>
          <a:lstStyle/>
          <a:p>
            <a:r>
              <a:rPr lang="en-US" sz="2000" b="1" dirty="0">
                <a:solidFill>
                  <a:schemeClr val="bg1"/>
                </a:solidFill>
                <a:latin typeface="+mj-lt"/>
              </a:rPr>
              <a:t>May 2, 2022</a:t>
            </a:r>
          </a:p>
        </p:txBody>
      </p:sp>
    </p:spTree>
    <p:extLst>
      <p:ext uri="{BB962C8B-B14F-4D97-AF65-F5344CB8AC3E}">
        <p14:creationId xmlns:p14="http://schemas.microsoft.com/office/powerpoint/2010/main" val="425986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8943-1F5A-4B47-8008-6B8D7EAE82C4}"/>
              </a:ext>
            </a:extLst>
          </p:cNvPr>
          <p:cNvSpPr>
            <a:spLocks noGrp="1"/>
          </p:cNvSpPr>
          <p:nvPr>
            <p:ph type="title"/>
          </p:nvPr>
        </p:nvSpPr>
        <p:spPr>
          <a:xfrm>
            <a:off x="890342" y="165664"/>
            <a:ext cx="10515600" cy="727075"/>
          </a:xfrm>
        </p:spPr>
        <p:txBody>
          <a:bodyPr/>
          <a:lstStyle/>
          <a:p>
            <a:r>
              <a:rPr lang="en-US"/>
              <a:t>ADU Examples</a:t>
            </a:r>
            <a:endParaRPr lang="en-US" dirty="0"/>
          </a:p>
        </p:txBody>
      </p:sp>
      <p:pic>
        <p:nvPicPr>
          <p:cNvPr id="4" name="Picture 3">
            <a:extLst>
              <a:ext uri="{FF2B5EF4-FFF2-40B4-BE49-F238E27FC236}">
                <a16:creationId xmlns:a16="http://schemas.microsoft.com/office/drawing/2014/main" id="{0368B032-E829-4108-8915-A8881984AA65}"/>
              </a:ext>
            </a:extLst>
          </p:cNvPr>
          <p:cNvPicPr>
            <a:picLocks noChangeAspect="1"/>
          </p:cNvPicPr>
          <p:nvPr/>
        </p:nvPicPr>
        <p:blipFill rotWithShape="1">
          <a:blip r:embed="rId2">
            <a:extLst>
              <a:ext uri="{28A0092B-C50C-407E-A947-70E740481C1C}">
                <a14:useLocalDpi xmlns:a14="http://schemas.microsoft.com/office/drawing/2010/main" val="0"/>
              </a:ext>
            </a:extLst>
          </a:blip>
          <a:srcRect t="10465" b="13030"/>
          <a:stretch/>
        </p:blipFill>
        <p:spPr>
          <a:xfrm>
            <a:off x="6601332" y="3658558"/>
            <a:ext cx="4820841" cy="2575959"/>
          </a:xfrm>
          <a:prstGeom prst="rect">
            <a:avLst/>
          </a:prstGeom>
        </p:spPr>
      </p:pic>
      <p:pic>
        <p:nvPicPr>
          <p:cNvPr id="5" name="Picture 4">
            <a:extLst>
              <a:ext uri="{FF2B5EF4-FFF2-40B4-BE49-F238E27FC236}">
                <a16:creationId xmlns:a16="http://schemas.microsoft.com/office/drawing/2014/main" id="{460C84E0-B270-4788-84B0-DB9165904FE8}"/>
              </a:ext>
            </a:extLst>
          </p:cNvPr>
          <p:cNvPicPr>
            <a:picLocks noChangeAspect="1"/>
          </p:cNvPicPr>
          <p:nvPr/>
        </p:nvPicPr>
        <p:blipFill rotWithShape="1">
          <a:blip r:embed="rId3">
            <a:extLst>
              <a:ext uri="{28A0092B-C50C-407E-A947-70E740481C1C}">
                <a14:useLocalDpi xmlns:a14="http://schemas.microsoft.com/office/drawing/2010/main" val="0"/>
              </a:ext>
            </a:extLst>
          </a:blip>
          <a:srcRect b="13399"/>
          <a:stretch/>
        </p:blipFill>
        <p:spPr>
          <a:xfrm>
            <a:off x="970647" y="1084048"/>
            <a:ext cx="5353960" cy="2332920"/>
          </a:xfrm>
          <a:prstGeom prst="rect">
            <a:avLst/>
          </a:prstGeom>
        </p:spPr>
      </p:pic>
      <p:pic>
        <p:nvPicPr>
          <p:cNvPr id="6" name="Picture 5">
            <a:extLst>
              <a:ext uri="{FF2B5EF4-FFF2-40B4-BE49-F238E27FC236}">
                <a16:creationId xmlns:a16="http://schemas.microsoft.com/office/drawing/2014/main" id="{CDF2407A-43EE-4EEC-913F-81D12BF0D7BB}"/>
              </a:ext>
            </a:extLst>
          </p:cNvPr>
          <p:cNvPicPr>
            <a:picLocks noChangeAspect="1"/>
          </p:cNvPicPr>
          <p:nvPr/>
        </p:nvPicPr>
        <p:blipFill rotWithShape="1">
          <a:blip r:embed="rId4">
            <a:extLst>
              <a:ext uri="{28A0092B-C50C-407E-A947-70E740481C1C}">
                <a14:useLocalDpi xmlns:a14="http://schemas.microsoft.com/office/drawing/2010/main" val="0"/>
              </a:ext>
            </a:extLst>
          </a:blip>
          <a:srcRect l="12677" r="25173"/>
          <a:stretch/>
        </p:blipFill>
        <p:spPr>
          <a:xfrm>
            <a:off x="970647" y="3658559"/>
            <a:ext cx="2217721" cy="2575959"/>
          </a:xfrm>
          <a:prstGeom prst="rect">
            <a:avLst/>
          </a:prstGeom>
        </p:spPr>
      </p:pic>
      <p:pic>
        <p:nvPicPr>
          <p:cNvPr id="7" name="Picture 6">
            <a:extLst>
              <a:ext uri="{FF2B5EF4-FFF2-40B4-BE49-F238E27FC236}">
                <a16:creationId xmlns:a16="http://schemas.microsoft.com/office/drawing/2014/main" id="{3C3A93DC-D253-4600-94C6-1AB59506B5D2}"/>
              </a:ext>
            </a:extLst>
          </p:cNvPr>
          <p:cNvPicPr>
            <a:picLocks noChangeAspect="1"/>
          </p:cNvPicPr>
          <p:nvPr/>
        </p:nvPicPr>
        <p:blipFill rotWithShape="1">
          <a:blip r:embed="rId5">
            <a:extLst>
              <a:ext uri="{28A0092B-C50C-407E-A947-70E740481C1C}">
                <a14:useLocalDpi xmlns:a14="http://schemas.microsoft.com/office/drawing/2010/main" val="0"/>
              </a:ext>
            </a:extLst>
          </a:blip>
          <a:srcRect l="7047" r="17763"/>
          <a:stretch/>
        </p:blipFill>
        <p:spPr>
          <a:xfrm>
            <a:off x="3429000" y="3667168"/>
            <a:ext cx="2895607" cy="2567350"/>
          </a:xfrm>
          <a:prstGeom prst="rect">
            <a:avLst/>
          </a:prstGeom>
        </p:spPr>
      </p:pic>
      <p:pic>
        <p:nvPicPr>
          <p:cNvPr id="8" name="Picture 7">
            <a:extLst>
              <a:ext uri="{FF2B5EF4-FFF2-40B4-BE49-F238E27FC236}">
                <a16:creationId xmlns:a16="http://schemas.microsoft.com/office/drawing/2014/main" id="{DD1CB030-094D-475C-8D48-E1920D9B6B51}"/>
              </a:ext>
            </a:extLst>
          </p:cNvPr>
          <p:cNvPicPr>
            <a:picLocks noChangeAspect="1"/>
          </p:cNvPicPr>
          <p:nvPr/>
        </p:nvPicPr>
        <p:blipFill rotWithShape="1">
          <a:blip r:embed="rId6">
            <a:extLst>
              <a:ext uri="{28A0092B-C50C-407E-A947-70E740481C1C}">
                <a14:useLocalDpi xmlns:a14="http://schemas.microsoft.com/office/drawing/2010/main" val="0"/>
              </a:ext>
            </a:extLst>
          </a:blip>
          <a:srcRect l="-331" r="669"/>
          <a:stretch/>
        </p:blipFill>
        <p:spPr>
          <a:xfrm>
            <a:off x="6601332" y="1084048"/>
            <a:ext cx="4804610" cy="2344952"/>
          </a:xfrm>
          <a:prstGeom prst="rect">
            <a:avLst/>
          </a:prstGeom>
        </p:spPr>
      </p:pic>
      <p:sp>
        <p:nvSpPr>
          <p:cNvPr id="9" name="TextBox 8">
            <a:extLst>
              <a:ext uri="{FF2B5EF4-FFF2-40B4-BE49-F238E27FC236}">
                <a16:creationId xmlns:a16="http://schemas.microsoft.com/office/drawing/2014/main" id="{FA8CA7CC-5386-4B9B-9113-2C0F43E56AC5}"/>
              </a:ext>
            </a:extLst>
          </p:cNvPr>
          <p:cNvSpPr txBox="1"/>
          <p:nvPr/>
        </p:nvSpPr>
        <p:spPr>
          <a:xfrm>
            <a:off x="6580039" y="3396366"/>
            <a:ext cx="4825903" cy="246221"/>
          </a:xfrm>
          <a:prstGeom prst="rect">
            <a:avLst/>
          </a:prstGeom>
          <a:noFill/>
        </p:spPr>
        <p:txBody>
          <a:bodyPr wrap="square" rtlCol="0">
            <a:spAutoFit/>
          </a:bodyPr>
          <a:lstStyle/>
          <a:p>
            <a:pPr algn="r"/>
            <a:r>
              <a:rPr lang="en-US" sz="1000">
                <a:latin typeface="+mj-lt"/>
              </a:rPr>
              <a:t>Backyard ADU SOURCE City of Santa Ana</a:t>
            </a:r>
            <a:endParaRPr lang="en-US" sz="1000" dirty="0">
              <a:latin typeface="+mj-lt"/>
            </a:endParaRPr>
          </a:p>
        </p:txBody>
      </p:sp>
      <p:sp>
        <p:nvSpPr>
          <p:cNvPr id="10" name="TextBox 9">
            <a:extLst>
              <a:ext uri="{FF2B5EF4-FFF2-40B4-BE49-F238E27FC236}">
                <a16:creationId xmlns:a16="http://schemas.microsoft.com/office/drawing/2014/main" id="{CDA40814-B834-4D39-A2A2-08D46BDD135F}"/>
              </a:ext>
            </a:extLst>
          </p:cNvPr>
          <p:cNvSpPr txBox="1"/>
          <p:nvPr/>
        </p:nvSpPr>
        <p:spPr>
          <a:xfrm>
            <a:off x="3220462" y="6234517"/>
            <a:ext cx="3212431" cy="246221"/>
          </a:xfrm>
          <a:prstGeom prst="rect">
            <a:avLst/>
          </a:prstGeom>
          <a:noFill/>
        </p:spPr>
        <p:txBody>
          <a:bodyPr wrap="square" rtlCol="0">
            <a:spAutoFit/>
          </a:bodyPr>
          <a:lstStyle/>
          <a:p>
            <a:pPr algn="r"/>
            <a:r>
              <a:rPr lang="en-US" sz="1000">
                <a:latin typeface="+mj-lt"/>
              </a:rPr>
              <a:t>Basement ADU-Image Source-Curbed NY and Shutterstock</a:t>
            </a:r>
            <a:endParaRPr lang="en-US" sz="1000" dirty="0">
              <a:latin typeface="+mj-lt"/>
            </a:endParaRPr>
          </a:p>
        </p:txBody>
      </p:sp>
      <p:sp>
        <p:nvSpPr>
          <p:cNvPr id="11" name="TextBox 10">
            <a:extLst>
              <a:ext uri="{FF2B5EF4-FFF2-40B4-BE49-F238E27FC236}">
                <a16:creationId xmlns:a16="http://schemas.microsoft.com/office/drawing/2014/main" id="{CD02DE76-2E87-4676-9B6F-3C0229127EEE}"/>
              </a:ext>
            </a:extLst>
          </p:cNvPr>
          <p:cNvSpPr txBox="1"/>
          <p:nvPr/>
        </p:nvSpPr>
        <p:spPr>
          <a:xfrm>
            <a:off x="1530794" y="3396366"/>
            <a:ext cx="4825903" cy="246221"/>
          </a:xfrm>
          <a:prstGeom prst="rect">
            <a:avLst/>
          </a:prstGeom>
          <a:noFill/>
        </p:spPr>
        <p:txBody>
          <a:bodyPr wrap="square" rtlCol="0">
            <a:spAutoFit/>
          </a:bodyPr>
          <a:lstStyle/>
          <a:p>
            <a:pPr algn="r"/>
            <a:r>
              <a:rPr lang="en-US" sz="1000">
                <a:latin typeface="+mj-lt"/>
              </a:rPr>
              <a:t>Attached ADU on house</a:t>
            </a:r>
            <a:endParaRPr lang="en-US" sz="1000" dirty="0">
              <a:latin typeface="+mj-lt"/>
            </a:endParaRPr>
          </a:p>
        </p:txBody>
      </p:sp>
      <p:sp>
        <p:nvSpPr>
          <p:cNvPr id="12" name="TextBox 11">
            <a:extLst>
              <a:ext uri="{FF2B5EF4-FFF2-40B4-BE49-F238E27FC236}">
                <a16:creationId xmlns:a16="http://schemas.microsoft.com/office/drawing/2014/main" id="{0DAFA1EF-EF30-4F7F-82B3-27770AB318B8}"/>
              </a:ext>
            </a:extLst>
          </p:cNvPr>
          <p:cNvSpPr txBox="1"/>
          <p:nvPr/>
        </p:nvSpPr>
        <p:spPr>
          <a:xfrm>
            <a:off x="6580039" y="6259383"/>
            <a:ext cx="4825903" cy="246221"/>
          </a:xfrm>
          <a:prstGeom prst="rect">
            <a:avLst/>
          </a:prstGeom>
          <a:noFill/>
        </p:spPr>
        <p:txBody>
          <a:bodyPr wrap="square" rtlCol="0">
            <a:spAutoFit/>
          </a:bodyPr>
          <a:lstStyle/>
          <a:p>
            <a:pPr algn="r"/>
            <a:r>
              <a:rPr lang="en-US" sz="1000">
                <a:latin typeface="+mj-lt"/>
              </a:rPr>
              <a:t>Detached-breezway</a:t>
            </a:r>
            <a:endParaRPr lang="en-US" sz="1000" dirty="0">
              <a:latin typeface="+mj-lt"/>
            </a:endParaRPr>
          </a:p>
        </p:txBody>
      </p:sp>
      <p:sp>
        <p:nvSpPr>
          <p:cNvPr id="13" name="TextBox 12">
            <a:extLst>
              <a:ext uri="{FF2B5EF4-FFF2-40B4-BE49-F238E27FC236}">
                <a16:creationId xmlns:a16="http://schemas.microsoft.com/office/drawing/2014/main" id="{9A7A645C-A584-4AFF-BD43-288065F5E3B9}"/>
              </a:ext>
            </a:extLst>
          </p:cNvPr>
          <p:cNvSpPr txBox="1"/>
          <p:nvPr/>
        </p:nvSpPr>
        <p:spPr>
          <a:xfrm>
            <a:off x="493296" y="6234518"/>
            <a:ext cx="2658979" cy="246221"/>
          </a:xfrm>
          <a:prstGeom prst="rect">
            <a:avLst/>
          </a:prstGeom>
          <a:noFill/>
        </p:spPr>
        <p:txBody>
          <a:bodyPr wrap="square" rtlCol="0">
            <a:spAutoFit/>
          </a:bodyPr>
          <a:lstStyle/>
          <a:p>
            <a:pPr algn="r"/>
            <a:r>
              <a:rPr lang="en-US" sz="1000">
                <a:latin typeface="+mj-lt"/>
              </a:rPr>
              <a:t>Above garage</a:t>
            </a:r>
            <a:endParaRPr lang="en-US" sz="1000" dirty="0">
              <a:latin typeface="+mj-lt"/>
            </a:endParaRPr>
          </a:p>
        </p:txBody>
      </p:sp>
    </p:spTree>
    <p:extLst>
      <p:ext uri="{BB962C8B-B14F-4D97-AF65-F5344CB8AC3E}">
        <p14:creationId xmlns:p14="http://schemas.microsoft.com/office/powerpoint/2010/main" val="4222057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913A7E49-BAC8-4872-9FB3-5409EDEBF448}"/>
              </a:ext>
            </a:extLst>
          </p:cNvPr>
          <p:cNvSpPr>
            <a:spLocks noGrp="1"/>
          </p:cNvSpPr>
          <p:nvPr>
            <p:ph type="title"/>
          </p:nvPr>
        </p:nvSpPr>
        <p:spPr>
          <a:xfrm>
            <a:off x="572493" y="238539"/>
            <a:ext cx="11018520" cy="1434415"/>
          </a:xfrm>
        </p:spPr>
        <p:txBody>
          <a:bodyPr anchor="b">
            <a:normAutofit/>
          </a:bodyPr>
          <a:lstStyle/>
          <a:p>
            <a:r>
              <a:rPr lang="en-US" sz="5400" dirty="0"/>
              <a:t>Potential Benefits of ADUs</a:t>
            </a:r>
          </a:p>
        </p:txBody>
      </p:sp>
      <p:sp>
        <p:nvSpPr>
          <p:cNvPr id="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3B401B50-79EC-4BC9-84AF-2AE295C435B8}"/>
              </a:ext>
            </a:extLst>
          </p:cNvPr>
          <p:cNvSpPr>
            <a:spLocks noGrp="1"/>
          </p:cNvSpPr>
          <p:nvPr>
            <p:ph idx="1"/>
          </p:nvPr>
        </p:nvSpPr>
        <p:spPr>
          <a:xfrm>
            <a:off x="572493" y="2071316"/>
            <a:ext cx="6713552" cy="4119172"/>
          </a:xfrm>
        </p:spPr>
        <p:txBody>
          <a:bodyPr anchor="t">
            <a:normAutofit/>
          </a:bodyPr>
          <a:lstStyle/>
          <a:p>
            <a:pPr>
              <a:spcAft>
                <a:spcPts val="1200"/>
              </a:spcAft>
            </a:pPr>
            <a:r>
              <a:rPr lang="en-US" sz="2400" dirty="0"/>
              <a:t>Allows for the creation/legalization of  </a:t>
            </a:r>
            <a:r>
              <a:rPr lang="en-US" sz="2400" i="1" dirty="0"/>
              <a:t>“little a” </a:t>
            </a:r>
            <a:r>
              <a:rPr lang="en-US" sz="2400" dirty="0"/>
              <a:t>affordable units</a:t>
            </a:r>
          </a:p>
          <a:p>
            <a:pPr>
              <a:spcAft>
                <a:spcPts val="1200"/>
              </a:spcAft>
            </a:pPr>
            <a:r>
              <a:rPr lang="en-US" sz="2400" dirty="0"/>
              <a:t>Provide income for </a:t>
            </a:r>
            <a:r>
              <a:rPr lang="en-US" sz="2400" i="1" dirty="0"/>
              <a:t>existing</a:t>
            </a:r>
            <a:r>
              <a:rPr lang="en-US" sz="2400" dirty="0"/>
              <a:t> residents</a:t>
            </a:r>
          </a:p>
          <a:p>
            <a:pPr>
              <a:spcAft>
                <a:spcPts val="1200"/>
              </a:spcAft>
            </a:pPr>
            <a:r>
              <a:rPr lang="en-US" sz="2400" dirty="0"/>
              <a:t>Minimal changes to existing neighborhoods</a:t>
            </a:r>
          </a:p>
          <a:p>
            <a:pPr>
              <a:spcAft>
                <a:spcPts val="1200"/>
              </a:spcAft>
            </a:pPr>
            <a:r>
              <a:rPr lang="en-US" sz="2400" dirty="0"/>
              <a:t>No additional land costs</a:t>
            </a:r>
          </a:p>
          <a:p>
            <a:pPr>
              <a:spcAft>
                <a:spcPts val="1200"/>
              </a:spcAft>
            </a:pPr>
            <a:r>
              <a:rPr lang="en-US" sz="2400" dirty="0"/>
              <a:t>Low cost of construction</a:t>
            </a:r>
          </a:p>
          <a:p>
            <a:pPr>
              <a:spcAft>
                <a:spcPts val="1200"/>
              </a:spcAft>
            </a:pPr>
            <a:r>
              <a:rPr lang="en-US" sz="2400" dirty="0"/>
              <a:t>Minimal impacts to infrastructure</a:t>
            </a:r>
          </a:p>
          <a:p>
            <a:endParaRPr lang="en-US" sz="2200" dirty="0"/>
          </a:p>
        </p:txBody>
      </p:sp>
      <p:pic>
        <p:nvPicPr>
          <p:cNvPr id="15" name="Picture 14">
            <a:extLst>
              <a:ext uri="{FF2B5EF4-FFF2-40B4-BE49-F238E27FC236}">
                <a16:creationId xmlns:a16="http://schemas.microsoft.com/office/drawing/2014/main" id="{4A3CE1B9-6A4D-459C-AE6B-B155B7D3B67E}"/>
              </a:ext>
            </a:extLst>
          </p:cNvPr>
          <p:cNvPicPr>
            <a:picLocks noChangeAspect="1"/>
          </p:cNvPicPr>
          <p:nvPr/>
        </p:nvPicPr>
        <p:blipFill rotWithShape="1">
          <a:blip r:embed="rId2">
            <a:extLst>
              <a:ext uri="{28A0092B-C50C-407E-A947-70E740481C1C}">
                <a14:useLocalDpi xmlns:a14="http://schemas.microsoft.com/office/drawing/2010/main" val="0"/>
              </a:ext>
            </a:extLst>
          </a:blip>
          <a:srcRect l="13876" r="8288"/>
          <a:stretch/>
        </p:blipFill>
        <p:spPr>
          <a:xfrm>
            <a:off x="7675658" y="2093976"/>
            <a:ext cx="3941064" cy="4096512"/>
          </a:xfrm>
          <a:prstGeom prst="rect">
            <a:avLst/>
          </a:prstGeom>
        </p:spPr>
      </p:pic>
      <p:sp>
        <p:nvSpPr>
          <p:cNvPr id="16" name="TextBox 15">
            <a:extLst>
              <a:ext uri="{FF2B5EF4-FFF2-40B4-BE49-F238E27FC236}">
                <a16:creationId xmlns:a16="http://schemas.microsoft.com/office/drawing/2014/main" id="{7ECF4A7D-B2D2-4A5C-952E-5C504C4C0B13}"/>
              </a:ext>
            </a:extLst>
          </p:cNvPr>
          <p:cNvSpPr txBox="1"/>
          <p:nvPr/>
        </p:nvSpPr>
        <p:spPr>
          <a:xfrm>
            <a:off x="7675658" y="5780837"/>
            <a:ext cx="3941064" cy="409651"/>
          </a:xfrm>
          <a:prstGeom prst="rect">
            <a:avLst/>
          </a:prstGeom>
          <a:solidFill>
            <a:srgbClr val="000000">
              <a:alpha val="50000"/>
            </a:srgbClr>
          </a:solidFill>
          <a:ln>
            <a:noFill/>
          </a:ln>
        </p:spPr>
        <p:txBody>
          <a:bodyPr wrap="square" rtlCol="0">
            <a:noAutofit/>
          </a:bodyPr>
          <a:lstStyle/>
          <a:p>
            <a:pPr algn="ctr">
              <a:spcAft>
                <a:spcPts val="600"/>
              </a:spcAft>
            </a:pPr>
            <a:r>
              <a:rPr lang="en-US" sz="1300">
                <a:solidFill>
                  <a:srgbClr val="FFFFFF"/>
                </a:solidFill>
              </a:rPr>
              <a:t>Accessory dwelling unit garage</a:t>
            </a:r>
          </a:p>
        </p:txBody>
      </p:sp>
    </p:spTree>
    <p:extLst>
      <p:ext uri="{BB962C8B-B14F-4D97-AF65-F5344CB8AC3E}">
        <p14:creationId xmlns:p14="http://schemas.microsoft.com/office/powerpoint/2010/main" val="1724989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Tree>
    <p:extLst>
      <p:ext uri="{BB962C8B-B14F-4D97-AF65-F5344CB8AC3E}">
        <p14:creationId xmlns:p14="http://schemas.microsoft.com/office/powerpoint/2010/main" val="1239256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 name="Freeform: Shape 2">
            <a:extLst>
              <a:ext uri="{FF2B5EF4-FFF2-40B4-BE49-F238E27FC236}">
                <a16:creationId xmlns:a16="http://schemas.microsoft.com/office/drawing/2014/main" id="{AA91A2DF-2B99-478A-8C3F-9CD5528EE341}"/>
              </a:ext>
            </a:extLst>
          </p:cNvPr>
          <p:cNvSpPr/>
          <p:nvPr/>
        </p:nvSpPr>
        <p:spPr>
          <a:xfrm>
            <a:off x="137160" y="1600200"/>
            <a:ext cx="11452860" cy="4697730"/>
          </a:xfrm>
          <a:custGeom>
            <a:avLst/>
            <a:gdLst>
              <a:gd name="connsiteX0" fmla="*/ 0 w 11452860"/>
              <a:gd name="connsiteY0" fmla="*/ 1451610 h 4697730"/>
              <a:gd name="connsiteX1" fmla="*/ 45720 w 11452860"/>
              <a:gd name="connsiteY1" fmla="*/ 1485900 h 4697730"/>
              <a:gd name="connsiteX2" fmla="*/ 1668780 w 11452860"/>
              <a:gd name="connsiteY2" fmla="*/ 1474470 h 4697730"/>
              <a:gd name="connsiteX3" fmla="*/ 4023360 w 11452860"/>
              <a:gd name="connsiteY3" fmla="*/ 1725930 h 4697730"/>
              <a:gd name="connsiteX4" fmla="*/ 5429250 w 11452860"/>
              <a:gd name="connsiteY4" fmla="*/ 2068830 h 4697730"/>
              <a:gd name="connsiteX5" fmla="*/ 7315200 w 11452860"/>
              <a:gd name="connsiteY5" fmla="*/ 80010 h 4697730"/>
              <a:gd name="connsiteX6" fmla="*/ 8183880 w 11452860"/>
              <a:gd name="connsiteY6" fmla="*/ 0 h 4697730"/>
              <a:gd name="connsiteX7" fmla="*/ 11212830 w 11452860"/>
              <a:gd name="connsiteY7" fmla="*/ 34290 h 4697730"/>
              <a:gd name="connsiteX8" fmla="*/ 11452860 w 11452860"/>
              <a:gd name="connsiteY8" fmla="*/ 4640580 h 4697730"/>
              <a:gd name="connsiteX9" fmla="*/ 342900 w 11452860"/>
              <a:gd name="connsiteY9" fmla="*/ 4697730 h 4697730"/>
              <a:gd name="connsiteX10" fmla="*/ 11430 w 11452860"/>
              <a:gd name="connsiteY10" fmla="*/ 4537710 h 4697730"/>
              <a:gd name="connsiteX11" fmla="*/ 0 w 11452860"/>
              <a:gd name="connsiteY11" fmla="*/ 1451610 h 469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52860" h="4697730">
                <a:moveTo>
                  <a:pt x="0" y="1451610"/>
                </a:moveTo>
                <a:lnTo>
                  <a:pt x="45720" y="1485900"/>
                </a:lnTo>
                <a:lnTo>
                  <a:pt x="1668780" y="1474470"/>
                </a:lnTo>
                <a:lnTo>
                  <a:pt x="4023360" y="1725930"/>
                </a:lnTo>
                <a:lnTo>
                  <a:pt x="5429250" y="2068830"/>
                </a:lnTo>
                <a:lnTo>
                  <a:pt x="7315200" y="80010"/>
                </a:lnTo>
                <a:lnTo>
                  <a:pt x="8183880" y="0"/>
                </a:lnTo>
                <a:lnTo>
                  <a:pt x="11212830" y="34290"/>
                </a:lnTo>
                <a:lnTo>
                  <a:pt x="11452860" y="4640580"/>
                </a:lnTo>
                <a:lnTo>
                  <a:pt x="342900" y="4697730"/>
                </a:lnTo>
                <a:lnTo>
                  <a:pt x="11430" y="4537710"/>
                </a:lnTo>
                <a:lnTo>
                  <a:pt x="0" y="1451610"/>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268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6" name="Speech Bubble: Rectangle with Corners Rounded 5">
            <a:extLst>
              <a:ext uri="{FF2B5EF4-FFF2-40B4-BE49-F238E27FC236}">
                <a16:creationId xmlns:a16="http://schemas.microsoft.com/office/drawing/2014/main" id="{7C87BF05-A3B5-4864-83CA-72AE6AD56AC7}"/>
              </a:ext>
            </a:extLst>
          </p:cNvPr>
          <p:cNvSpPr/>
          <p:nvPr/>
        </p:nvSpPr>
        <p:spPr>
          <a:xfrm>
            <a:off x="1404811" y="4050169"/>
            <a:ext cx="4335517" cy="998130"/>
          </a:xfrm>
          <a:prstGeom prst="wedgeRoundRectCallout">
            <a:avLst>
              <a:gd name="adj1" fmla="val -38985"/>
              <a:gd name="adj2" fmla="val -6440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New construction must conform to zoning</a:t>
            </a:r>
          </a:p>
          <a:p>
            <a:r>
              <a:rPr lang="en-US" dirty="0"/>
              <a:t>Existing non-conforming can participate</a:t>
            </a:r>
          </a:p>
          <a:p>
            <a:r>
              <a:rPr lang="en-US" dirty="0"/>
              <a:t>Lot size limit on new </a:t>
            </a:r>
            <a:r>
              <a:rPr lang="en-US" i="1" dirty="0"/>
              <a:t>detached</a:t>
            </a:r>
            <a:r>
              <a:rPr lang="en-US" dirty="0"/>
              <a:t> ADUs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 name="Freeform: Shape 2">
            <a:extLst>
              <a:ext uri="{FF2B5EF4-FFF2-40B4-BE49-F238E27FC236}">
                <a16:creationId xmlns:a16="http://schemas.microsoft.com/office/drawing/2014/main" id="{3A839BF9-1FD9-425F-96BF-0CA5B4DB8642}"/>
              </a:ext>
            </a:extLst>
          </p:cNvPr>
          <p:cNvSpPr/>
          <p:nvPr/>
        </p:nvSpPr>
        <p:spPr>
          <a:xfrm>
            <a:off x="250521" y="1565753"/>
            <a:ext cx="11448789" cy="4809995"/>
          </a:xfrm>
          <a:custGeom>
            <a:avLst/>
            <a:gdLst>
              <a:gd name="connsiteX0" fmla="*/ 62630 w 11448789"/>
              <a:gd name="connsiteY0" fmla="*/ 3331924 h 4809995"/>
              <a:gd name="connsiteX1" fmla="*/ 951978 w 11448789"/>
              <a:gd name="connsiteY1" fmla="*/ 3507288 h 4809995"/>
              <a:gd name="connsiteX2" fmla="*/ 3219189 w 11448789"/>
              <a:gd name="connsiteY2" fmla="*/ 3745283 h 4809995"/>
              <a:gd name="connsiteX3" fmla="*/ 6601216 w 11448789"/>
              <a:gd name="connsiteY3" fmla="*/ 3782861 h 4809995"/>
              <a:gd name="connsiteX4" fmla="*/ 7290147 w 11448789"/>
              <a:gd name="connsiteY4" fmla="*/ 100209 h 4809995"/>
              <a:gd name="connsiteX5" fmla="*/ 8342334 w 11448789"/>
              <a:gd name="connsiteY5" fmla="*/ 0 h 4809995"/>
              <a:gd name="connsiteX6" fmla="*/ 11323528 w 11448789"/>
              <a:gd name="connsiteY6" fmla="*/ 112735 h 4809995"/>
              <a:gd name="connsiteX7" fmla="*/ 11448789 w 11448789"/>
              <a:gd name="connsiteY7" fmla="*/ 4809995 h 4809995"/>
              <a:gd name="connsiteX8" fmla="*/ 0 w 11448789"/>
              <a:gd name="connsiteY8" fmla="*/ 4709787 h 4809995"/>
              <a:gd name="connsiteX9" fmla="*/ 62630 w 11448789"/>
              <a:gd name="connsiteY9" fmla="*/ 3331924 h 480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48789" h="4809995">
                <a:moveTo>
                  <a:pt x="62630" y="3331924"/>
                </a:moveTo>
                <a:lnTo>
                  <a:pt x="951978" y="3507288"/>
                </a:lnTo>
                <a:lnTo>
                  <a:pt x="3219189" y="3745283"/>
                </a:lnTo>
                <a:lnTo>
                  <a:pt x="6601216" y="3782861"/>
                </a:lnTo>
                <a:lnTo>
                  <a:pt x="7290147" y="100209"/>
                </a:lnTo>
                <a:lnTo>
                  <a:pt x="8342334" y="0"/>
                </a:lnTo>
                <a:lnTo>
                  <a:pt x="11323528" y="112735"/>
                </a:lnTo>
                <a:lnTo>
                  <a:pt x="11448789" y="4809995"/>
                </a:lnTo>
                <a:lnTo>
                  <a:pt x="0" y="4709787"/>
                </a:lnTo>
                <a:lnTo>
                  <a:pt x="62630" y="3331924"/>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
        <p:nvSpPr>
          <p:cNvPr id="4" name="Freeform: Shape 3">
            <a:extLst>
              <a:ext uri="{FF2B5EF4-FFF2-40B4-BE49-F238E27FC236}">
                <a16:creationId xmlns:a16="http://schemas.microsoft.com/office/drawing/2014/main" id="{F7076513-6998-43CA-9030-CB2BD7645334}"/>
              </a:ext>
            </a:extLst>
          </p:cNvPr>
          <p:cNvSpPr/>
          <p:nvPr/>
        </p:nvSpPr>
        <p:spPr>
          <a:xfrm>
            <a:off x="87682" y="1603332"/>
            <a:ext cx="5348614" cy="1565753"/>
          </a:xfrm>
          <a:custGeom>
            <a:avLst/>
            <a:gdLst>
              <a:gd name="connsiteX0" fmla="*/ 0 w 5348614"/>
              <a:gd name="connsiteY0" fmla="*/ 50104 h 1565753"/>
              <a:gd name="connsiteX1" fmla="*/ 1390389 w 5348614"/>
              <a:gd name="connsiteY1" fmla="*/ 0 h 1565753"/>
              <a:gd name="connsiteX2" fmla="*/ 5348614 w 5348614"/>
              <a:gd name="connsiteY2" fmla="*/ 225468 h 1565753"/>
              <a:gd name="connsiteX3" fmla="*/ 5210828 w 5348614"/>
              <a:gd name="connsiteY3" fmla="*/ 1553227 h 1565753"/>
              <a:gd name="connsiteX4" fmla="*/ 1152395 w 5348614"/>
              <a:gd name="connsiteY4" fmla="*/ 1565753 h 1565753"/>
              <a:gd name="connsiteX5" fmla="*/ 275573 w 5348614"/>
              <a:gd name="connsiteY5" fmla="*/ 1240076 h 1565753"/>
              <a:gd name="connsiteX6" fmla="*/ 0 w 5348614"/>
              <a:gd name="connsiteY6" fmla="*/ 50104 h 1565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8614" h="1565753">
                <a:moveTo>
                  <a:pt x="0" y="50104"/>
                </a:moveTo>
                <a:lnTo>
                  <a:pt x="1390389" y="0"/>
                </a:lnTo>
                <a:lnTo>
                  <a:pt x="5348614" y="225468"/>
                </a:lnTo>
                <a:lnTo>
                  <a:pt x="5210828" y="1553227"/>
                </a:lnTo>
                <a:lnTo>
                  <a:pt x="1152395" y="1565753"/>
                </a:lnTo>
                <a:lnTo>
                  <a:pt x="275573" y="1240076"/>
                </a:lnTo>
                <a:lnTo>
                  <a:pt x="0" y="50104"/>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036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8" name="Speech Bubble: Rectangle with Corners Rounded 7">
            <a:extLst>
              <a:ext uri="{FF2B5EF4-FFF2-40B4-BE49-F238E27FC236}">
                <a16:creationId xmlns:a16="http://schemas.microsoft.com/office/drawing/2014/main" id="{F23D145B-0530-4294-9114-9447CF7E9F02}"/>
              </a:ext>
            </a:extLst>
          </p:cNvPr>
          <p:cNvSpPr/>
          <p:nvPr/>
        </p:nvSpPr>
        <p:spPr>
          <a:xfrm>
            <a:off x="1647168" y="5852712"/>
            <a:ext cx="4124009" cy="969957"/>
          </a:xfrm>
          <a:prstGeom prst="wedgeRoundRectCallout">
            <a:avLst>
              <a:gd name="adj1" fmla="val -44395"/>
              <a:gd name="adj2" fmla="val -6599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2 BR’s</a:t>
            </a:r>
            <a:endParaRPr lang="en-US" sz="600" dirty="0"/>
          </a:p>
          <a:p>
            <a:r>
              <a:rPr lang="en-US" dirty="0"/>
              <a:t>Detached: &lt; 1,000 sf &amp; (&lt; ½ of main unit)</a:t>
            </a:r>
          </a:p>
          <a:p>
            <a:r>
              <a:rPr lang="en-US" dirty="0"/>
              <a:t>Attached: V</a:t>
            </a:r>
            <a:r>
              <a:rPr lang="en-US" dirty="0">
                <a:sym typeface="Wingdings" panose="05000000000000000000" pitchFamily="2" charset="2"/>
              </a:rPr>
              <a:t>aries by construction type</a:t>
            </a:r>
            <a:endParaRPr lang="en-US" dirty="0"/>
          </a:p>
        </p:txBody>
      </p:sp>
      <p:sp>
        <p:nvSpPr>
          <p:cNvPr id="6" name="Speech Bubble: Rectangle with Corners Rounded 5">
            <a:extLst>
              <a:ext uri="{FF2B5EF4-FFF2-40B4-BE49-F238E27FC236}">
                <a16:creationId xmlns:a16="http://schemas.microsoft.com/office/drawing/2014/main" id="{7C87BF05-A3B5-4864-83CA-72AE6AD56AC7}"/>
              </a:ext>
            </a:extLst>
          </p:cNvPr>
          <p:cNvSpPr/>
          <p:nvPr/>
        </p:nvSpPr>
        <p:spPr>
          <a:xfrm>
            <a:off x="1404811" y="4050169"/>
            <a:ext cx="4335517" cy="998130"/>
          </a:xfrm>
          <a:prstGeom prst="wedgeRoundRectCallout">
            <a:avLst>
              <a:gd name="adj1" fmla="val -38985"/>
              <a:gd name="adj2" fmla="val -6440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New construction must conform to zoning</a:t>
            </a:r>
          </a:p>
          <a:p>
            <a:r>
              <a:rPr lang="en-US" dirty="0"/>
              <a:t>Existing non-conforming can participate</a:t>
            </a:r>
          </a:p>
          <a:p>
            <a:r>
              <a:rPr lang="en-US" dirty="0"/>
              <a:t>Lot size limit on new </a:t>
            </a:r>
            <a:r>
              <a:rPr lang="en-US" i="1" dirty="0"/>
              <a:t>detached</a:t>
            </a:r>
            <a:r>
              <a:rPr lang="en-US" dirty="0"/>
              <a:t> ADUs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 name="Freeform: Shape 2">
            <a:extLst>
              <a:ext uri="{FF2B5EF4-FFF2-40B4-BE49-F238E27FC236}">
                <a16:creationId xmlns:a16="http://schemas.microsoft.com/office/drawing/2014/main" id="{A1A27EE9-344E-4427-BE72-B0990CB3A6C3}"/>
              </a:ext>
            </a:extLst>
          </p:cNvPr>
          <p:cNvSpPr/>
          <p:nvPr/>
        </p:nvSpPr>
        <p:spPr>
          <a:xfrm>
            <a:off x="112734" y="1578279"/>
            <a:ext cx="11561524" cy="4684735"/>
          </a:xfrm>
          <a:custGeom>
            <a:avLst/>
            <a:gdLst>
              <a:gd name="connsiteX0" fmla="*/ 175365 w 11561524"/>
              <a:gd name="connsiteY0" fmla="*/ 0 h 4684735"/>
              <a:gd name="connsiteX1" fmla="*/ 1453019 w 11561524"/>
              <a:gd name="connsiteY1" fmla="*/ 37579 h 4684735"/>
              <a:gd name="connsiteX2" fmla="*/ 6288066 w 11561524"/>
              <a:gd name="connsiteY2" fmla="*/ 212943 h 4684735"/>
              <a:gd name="connsiteX3" fmla="*/ 7891398 w 11561524"/>
              <a:gd name="connsiteY3" fmla="*/ 0 h 4684735"/>
              <a:gd name="connsiteX4" fmla="*/ 11561524 w 11561524"/>
              <a:gd name="connsiteY4" fmla="*/ 100209 h 4684735"/>
              <a:gd name="connsiteX5" fmla="*/ 11285951 w 11561524"/>
              <a:gd name="connsiteY5" fmla="*/ 4534422 h 4684735"/>
              <a:gd name="connsiteX6" fmla="*/ 7177414 w 11561524"/>
              <a:gd name="connsiteY6" fmla="*/ 4684735 h 4684735"/>
              <a:gd name="connsiteX7" fmla="*/ 4584526 w 11561524"/>
              <a:gd name="connsiteY7" fmla="*/ 3594970 h 4684735"/>
              <a:gd name="connsiteX8" fmla="*/ 1503124 w 11561524"/>
              <a:gd name="connsiteY8" fmla="*/ 3569918 h 4684735"/>
              <a:gd name="connsiteX9" fmla="*/ 588724 w 11561524"/>
              <a:gd name="connsiteY9" fmla="*/ 3131507 h 4684735"/>
              <a:gd name="connsiteX10" fmla="*/ 0 w 11561524"/>
              <a:gd name="connsiteY10" fmla="*/ 1853853 h 4684735"/>
              <a:gd name="connsiteX11" fmla="*/ 175365 w 11561524"/>
              <a:gd name="connsiteY11" fmla="*/ 0 h 468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561524" h="4684735">
                <a:moveTo>
                  <a:pt x="175365" y="0"/>
                </a:moveTo>
                <a:lnTo>
                  <a:pt x="1453019" y="37579"/>
                </a:lnTo>
                <a:lnTo>
                  <a:pt x="6288066" y="212943"/>
                </a:lnTo>
                <a:lnTo>
                  <a:pt x="7891398" y="0"/>
                </a:lnTo>
                <a:lnTo>
                  <a:pt x="11561524" y="100209"/>
                </a:lnTo>
                <a:lnTo>
                  <a:pt x="11285951" y="4534422"/>
                </a:lnTo>
                <a:lnTo>
                  <a:pt x="7177414" y="4684735"/>
                </a:lnTo>
                <a:lnTo>
                  <a:pt x="4584526" y="3594970"/>
                </a:lnTo>
                <a:lnTo>
                  <a:pt x="1503124" y="3569918"/>
                </a:lnTo>
                <a:lnTo>
                  <a:pt x="588724" y="3131507"/>
                </a:lnTo>
                <a:lnTo>
                  <a:pt x="0" y="1853853"/>
                </a:lnTo>
                <a:lnTo>
                  <a:pt x="175365" y="0"/>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715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8" name="Speech Bubble: Rectangle with Corners Rounded 7">
            <a:extLst>
              <a:ext uri="{FF2B5EF4-FFF2-40B4-BE49-F238E27FC236}">
                <a16:creationId xmlns:a16="http://schemas.microsoft.com/office/drawing/2014/main" id="{F23D145B-0530-4294-9114-9447CF7E9F02}"/>
              </a:ext>
            </a:extLst>
          </p:cNvPr>
          <p:cNvSpPr/>
          <p:nvPr/>
        </p:nvSpPr>
        <p:spPr>
          <a:xfrm>
            <a:off x="1647168" y="5852712"/>
            <a:ext cx="4124009" cy="969957"/>
          </a:xfrm>
          <a:prstGeom prst="wedgeRoundRectCallout">
            <a:avLst>
              <a:gd name="adj1" fmla="val -44395"/>
              <a:gd name="adj2" fmla="val -6599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2 BR’s</a:t>
            </a:r>
            <a:endParaRPr lang="en-US" sz="600" dirty="0"/>
          </a:p>
          <a:p>
            <a:r>
              <a:rPr lang="en-US" dirty="0"/>
              <a:t>Detached: &lt; 1,000 sf &amp; (&lt; ½ of main unit)</a:t>
            </a:r>
          </a:p>
          <a:p>
            <a:r>
              <a:rPr lang="en-US" dirty="0"/>
              <a:t>Attached: V</a:t>
            </a:r>
            <a:r>
              <a:rPr lang="en-US" dirty="0">
                <a:sym typeface="Wingdings" panose="05000000000000000000" pitchFamily="2" charset="2"/>
              </a:rPr>
              <a:t>aries by construction type</a:t>
            </a:r>
            <a:endParaRPr lang="en-US" dirty="0"/>
          </a:p>
        </p:txBody>
      </p:sp>
      <p:sp>
        <p:nvSpPr>
          <p:cNvPr id="6" name="Speech Bubble: Rectangle with Corners Rounded 5">
            <a:extLst>
              <a:ext uri="{FF2B5EF4-FFF2-40B4-BE49-F238E27FC236}">
                <a16:creationId xmlns:a16="http://schemas.microsoft.com/office/drawing/2014/main" id="{7C87BF05-A3B5-4864-83CA-72AE6AD56AC7}"/>
              </a:ext>
            </a:extLst>
          </p:cNvPr>
          <p:cNvSpPr/>
          <p:nvPr/>
        </p:nvSpPr>
        <p:spPr>
          <a:xfrm>
            <a:off x="1404811" y="4050169"/>
            <a:ext cx="4335517" cy="998130"/>
          </a:xfrm>
          <a:prstGeom prst="wedgeRoundRectCallout">
            <a:avLst>
              <a:gd name="adj1" fmla="val -38985"/>
              <a:gd name="adj2" fmla="val -6440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New construction must conform to zoning</a:t>
            </a:r>
          </a:p>
          <a:p>
            <a:r>
              <a:rPr lang="en-US" dirty="0"/>
              <a:t>Existing non-conforming can participate</a:t>
            </a:r>
          </a:p>
          <a:p>
            <a:r>
              <a:rPr lang="en-US" dirty="0"/>
              <a:t>Lot size limit on new </a:t>
            </a:r>
            <a:r>
              <a:rPr lang="en-US" i="1" dirty="0"/>
              <a:t>detached</a:t>
            </a:r>
            <a:r>
              <a:rPr lang="en-US" dirty="0"/>
              <a:t> ADUs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5" name="Speech Bubble: Rectangle with Corners Rounded 34">
            <a:extLst>
              <a:ext uri="{FF2B5EF4-FFF2-40B4-BE49-F238E27FC236}">
                <a16:creationId xmlns:a16="http://schemas.microsoft.com/office/drawing/2014/main" id="{3F2F7F5F-6691-43DB-90C4-D8D6A67D04C6}"/>
              </a:ext>
            </a:extLst>
          </p:cNvPr>
          <p:cNvSpPr/>
          <p:nvPr/>
        </p:nvSpPr>
        <p:spPr>
          <a:xfrm>
            <a:off x="10010313" y="2579142"/>
            <a:ext cx="1773620" cy="514224"/>
          </a:xfrm>
          <a:prstGeom prst="wedgeRoundRectCallout">
            <a:avLst>
              <a:gd name="adj1" fmla="val -46314"/>
              <a:gd name="adj2" fmla="val -7515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Yes </a:t>
            </a:r>
            <a:r>
              <a:rPr lang="en-US" i="1" dirty="0"/>
              <a:t>(either unit)</a:t>
            </a:r>
            <a:endParaRPr lang="en-US" dirty="0"/>
          </a:p>
        </p:txBody>
      </p:sp>
      <p:sp>
        <p:nvSpPr>
          <p:cNvPr id="3" name="Freeform: Shape 2">
            <a:extLst>
              <a:ext uri="{FF2B5EF4-FFF2-40B4-BE49-F238E27FC236}">
                <a16:creationId xmlns:a16="http://schemas.microsoft.com/office/drawing/2014/main" id="{0A664698-8075-4117-96AA-A9C416A8F174}"/>
              </a:ext>
            </a:extLst>
          </p:cNvPr>
          <p:cNvSpPr/>
          <p:nvPr/>
        </p:nvSpPr>
        <p:spPr>
          <a:xfrm>
            <a:off x="112734" y="1578279"/>
            <a:ext cx="11574050" cy="5887233"/>
          </a:xfrm>
          <a:custGeom>
            <a:avLst/>
            <a:gdLst>
              <a:gd name="connsiteX0" fmla="*/ 225469 w 11574050"/>
              <a:gd name="connsiteY0" fmla="*/ 25053 h 5887233"/>
              <a:gd name="connsiteX1" fmla="*/ 1052187 w 11574050"/>
              <a:gd name="connsiteY1" fmla="*/ 0 h 5887233"/>
              <a:gd name="connsiteX2" fmla="*/ 2830882 w 11574050"/>
              <a:gd name="connsiteY2" fmla="*/ 175365 h 5887233"/>
              <a:gd name="connsiteX3" fmla="*/ 4647156 w 11574050"/>
              <a:gd name="connsiteY3" fmla="*/ 162839 h 5887233"/>
              <a:gd name="connsiteX4" fmla="*/ 4784943 w 11574050"/>
              <a:gd name="connsiteY4" fmla="*/ 187891 h 5887233"/>
              <a:gd name="connsiteX5" fmla="*/ 6751529 w 11574050"/>
              <a:gd name="connsiteY5" fmla="*/ 1415442 h 5887233"/>
              <a:gd name="connsiteX6" fmla="*/ 8668011 w 11574050"/>
              <a:gd name="connsiteY6" fmla="*/ 1340285 h 5887233"/>
              <a:gd name="connsiteX7" fmla="*/ 10058400 w 11574050"/>
              <a:gd name="connsiteY7" fmla="*/ 1753644 h 5887233"/>
              <a:gd name="connsiteX8" fmla="*/ 11323529 w 11574050"/>
              <a:gd name="connsiteY8" fmla="*/ 1853853 h 5887233"/>
              <a:gd name="connsiteX9" fmla="*/ 11574050 w 11574050"/>
              <a:gd name="connsiteY9" fmla="*/ 4822521 h 5887233"/>
              <a:gd name="connsiteX10" fmla="*/ 6663847 w 11574050"/>
              <a:gd name="connsiteY10" fmla="*/ 5611661 h 5887233"/>
              <a:gd name="connsiteX11" fmla="*/ 6501008 w 11574050"/>
              <a:gd name="connsiteY11" fmla="*/ 5599135 h 5887233"/>
              <a:gd name="connsiteX12" fmla="*/ 5285984 w 11574050"/>
              <a:gd name="connsiteY12" fmla="*/ 5887233 h 5887233"/>
              <a:gd name="connsiteX13" fmla="*/ 450937 w 11574050"/>
              <a:gd name="connsiteY13" fmla="*/ 5473874 h 5887233"/>
              <a:gd name="connsiteX14" fmla="*/ 325677 w 11574050"/>
              <a:gd name="connsiteY14" fmla="*/ 5448822 h 5887233"/>
              <a:gd name="connsiteX15" fmla="*/ 12526 w 11574050"/>
              <a:gd name="connsiteY15" fmla="*/ 4271376 h 5887233"/>
              <a:gd name="connsiteX16" fmla="*/ 0 w 11574050"/>
              <a:gd name="connsiteY16" fmla="*/ 3469710 h 5887233"/>
              <a:gd name="connsiteX17" fmla="*/ 225469 w 11574050"/>
              <a:gd name="connsiteY17" fmla="*/ 25053 h 5887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74050" h="5887233">
                <a:moveTo>
                  <a:pt x="225469" y="25053"/>
                </a:moveTo>
                <a:lnTo>
                  <a:pt x="1052187" y="0"/>
                </a:lnTo>
                <a:lnTo>
                  <a:pt x="2830882" y="175365"/>
                </a:lnTo>
                <a:lnTo>
                  <a:pt x="4647156" y="162839"/>
                </a:lnTo>
                <a:lnTo>
                  <a:pt x="4784943" y="187891"/>
                </a:lnTo>
                <a:lnTo>
                  <a:pt x="6751529" y="1415442"/>
                </a:lnTo>
                <a:lnTo>
                  <a:pt x="8668011" y="1340285"/>
                </a:lnTo>
                <a:lnTo>
                  <a:pt x="10058400" y="1753644"/>
                </a:lnTo>
                <a:lnTo>
                  <a:pt x="11323529" y="1853853"/>
                </a:lnTo>
                <a:lnTo>
                  <a:pt x="11574050" y="4822521"/>
                </a:lnTo>
                <a:lnTo>
                  <a:pt x="6663847" y="5611661"/>
                </a:lnTo>
                <a:cubicBezTo>
                  <a:pt x="6609567" y="5607486"/>
                  <a:pt x="6554391" y="5588458"/>
                  <a:pt x="6501008" y="5599135"/>
                </a:cubicBezTo>
                <a:cubicBezTo>
                  <a:pt x="6092853" y="5680766"/>
                  <a:pt x="5285984" y="5887233"/>
                  <a:pt x="5285984" y="5887233"/>
                </a:cubicBezTo>
                <a:lnTo>
                  <a:pt x="450937" y="5473874"/>
                </a:lnTo>
                <a:lnTo>
                  <a:pt x="325677" y="5448822"/>
                </a:lnTo>
                <a:lnTo>
                  <a:pt x="12526" y="4271376"/>
                </a:lnTo>
                <a:lnTo>
                  <a:pt x="0" y="3469710"/>
                </a:lnTo>
                <a:lnTo>
                  <a:pt x="225469" y="25053"/>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240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8" name="Speech Bubble: Rectangle with Corners Rounded 7">
            <a:extLst>
              <a:ext uri="{FF2B5EF4-FFF2-40B4-BE49-F238E27FC236}">
                <a16:creationId xmlns:a16="http://schemas.microsoft.com/office/drawing/2014/main" id="{F23D145B-0530-4294-9114-9447CF7E9F02}"/>
              </a:ext>
            </a:extLst>
          </p:cNvPr>
          <p:cNvSpPr/>
          <p:nvPr/>
        </p:nvSpPr>
        <p:spPr>
          <a:xfrm>
            <a:off x="1647168" y="5852712"/>
            <a:ext cx="4124009" cy="969957"/>
          </a:xfrm>
          <a:prstGeom prst="wedgeRoundRectCallout">
            <a:avLst>
              <a:gd name="adj1" fmla="val -44395"/>
              <a:gd name="adj2" fmla="val -6599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2 BR’s</a:t>
            </a:r>
            <a:endParaRPr lang="en-US" sz="600" dirty="0"/>
          </a:p>
          <a:p>
            <a:r>
              <a:rPr lang="en-US" dirty="0"/>
              <a:t>Detached: &lt; 1,000 sf &amp; (&lt; ½ of main unit)</a:t>
            </a:r>
          </a:p>
          <a:p>
            <a:r>
              <a:rPr lang="en-US" dirty="0"/>
              <a:t>Attached: V</a:t>
            </a:r>
            <a:r>
              <a:rPr lang="en-US" dirty="0">
                <a:sym typeface="Wingdings" panose="05000000000000000000" pitchFamily="2" charset="2"/>
              </a:rPr>
              <a:t>aries by construction type</a:t>
            </a:r>
            <a:endParaRPr lang="en-US" dirty="0"/>
          </a:p>
        </p:txBody>
      </p:sp>
      <p:sp>
        <p:nvSpPr>
          <p:cNvPr id="6" name="Speech Bubble: Rectangle with Corners Rounded 5">
            <a:extLst>
              <a:ext uri="{FF2B5EF4-FFF2-40B4-BE49-F238E27FC236}">
                <a16:creationId xmlns:a16="http://schemas.microsoft.com/office/drawing/2014/main" id="{7C87BF05-A3B5-4864-83CA-72AE6AD56AC7}"/>
              </a:ext>
            </a:extLst>
          </p:cNvPr>
          <p:cNvSpPr/>
          <p:nvPr/>
        </p:nvSpPr>
        <p:spPr>
          <a:xfrm>
            <a:off x="1404811" y="4050169"/>
            <a:ext cx="4335517" cy="998130"/>
          </a:xfrm>
          <a:prstGeom prst="wedgeRoundRectCallout">
            <a:avLst>
              <a:gd name="adj1" fmla="val -38985"/>
              <a:gd name="adj2" fmla="val -6440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New construction must conform to zoning</a:t>
            </a:r>
          </a:p>
          <a:p>
            <a:r>
              <a:rPr lang="en-US" dirty="0"/>
              <a:t>Existing non-conforming can participate</a:t>
            </a:r>
          </a:p>
          <a:p>
            <a:r>
              <a:rPr lang="en-US" dirty="0"/>
              <a:t>Lot size limit on new </a:t>
            </a:r>
            <a:r>
              <a:rPr lang="en-US" i="1" dirty="0"/>
              <a:t>detached</a:t>
            </a:r>
            <a:r>
              <a:rPr lang="en-US" dirty="0"/>
              <a:t> ADUs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5" name="Speech Bubble: Rectangle with Corners Rounded 34">
            <a:extLst>
              <a:ext uri="{FF2B5EF4-FFF2-40B4-BE49-F238E27FC236}">
                <a16:creationId xmlns:a16="http://schemas.microsoft.com/office/drawing/2014/main" id="{3F2F7F5F-6691-43DB-90C4-D8D6A67D04C6}"/>
              </a:ext>
            </a:extLst>
          </p:cNvPr>
          <p:cNvSpPr/>
          <p:nvPr/>
        </p:nvSpPr>
        <p:spPr>
          <a:xfrm>
            <a:off x="10010313" y="2579142"/>
            <a:ext cx="1773620" cy="514224"/>
          </a:xfrm>
          <a:prstGeom prst="wedgeRoundRectCallout">
            <a:avLst>
              <a:gd name="adj1" fmla="val -46314"/>
              <a:gd name="adj2" fmla="val -7515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Yes </a:t>
            </a:r>
            <a:r>
              <a:rPr lang="en-US" i="1" dirty="0"/>
              <a:t>(either unit)</a:t>
            </a:r>
            <a:endParaRPr lang="en-US" dirty="0"/>
          </a:p>
        </p:txBody>
      </p:sp>
      <p:sp>
        <p:nvSpPr>
          <p:cNvPr id="40" name="Speech Bubble: Rectangle with Corners Rounded 39">
            <a:extLst>
              <a:ext uri="{FF2B5EF4-FFF2-40B4-BE49-F238E27FC236}">
                <a16:creationId xmlns:a16="http://schemas.microsoft.com/office/drawing/2014/main" id="{F37EFA52-DC09-41DE-A5E9-879E9C977B71}"/>
              </a:ext>
            </a:extLst>
          </p:cNvPr>
          <p:cNvSpPr/>
          <p:nvPr/>
        </p:nvSpPr>
        <p:spPr>
          <a:xfrm>
            <a:off x="9478553" y="3980650"/>
            <a:ext cx="1773620" cy="514224"/>
          </a:xfrm>
          <a:prstGeom prst="wedgeRoundRectCallout">
            <a:avLst>
              <a:gd name="adj1" fmla="val -46314"/>
              <a:gd name="adj2" fmla="val -7515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No</a:t>
            </a:r>
          </a:p>
        </p:txBody>
      </p:sp>
      <p:sp>
        <p:nvSpPr>
          <p:cNvPr id="3" name="Freeform: Shape 2">
            <a:extLst>
              <a:ext uri="{FF2B5EF4-FFF2-40B4-BE49-F238E27FC236}">
                <a16:creationId xmlns:a16="http://schemas.microsoft.com/office/drawing/2014/main" id="{697A7E2E-D0F0-4680-BE09-8B4BAC179A37}"/>
              </a:ext>
            </a:extLst>
          </p:cNvPr>
          <p:cNvSpPr/>
          <p:nvPr/>
        </p:nvSpPr>
        <p:spPr>
          <a:xfrm>
            <a:off x="62630" y="1515649"/>
            <a:ext cx="11949830" cy="6087650"/>
          </a:xfrm>
          <a:custGeom>
            <a:avLst/>
            <a:gdLst>
              <a:gd name="connsiteX0" fmla="*/ 125260 w 11949830"/>
              <a:gd name="connsiteY0" fmla="*/ 0 h 6087650"/>
              <a:gd name="connsiteX1" fmla="*/ 1290181 w 11949830"/>
              <a:gd name="connsiteY1" fmla="*/ 87683 h 6087650"/>
              <a:gd name="connsiteX2" fmla="*/ 4922729 w 11949830"/>
              <a:gd name="connsiteY2" fmla="*/ 275573 h 6087650"/>
              <a:gd name="connsiteX3" fmla="*/ 8004132 w 11949830"/>
              <a:gd name="connsiteY3" fmla="*/ 150313 h 6087650"/>
              <a:gd name="connsiteX4" fmla="*/ 8367386 w 11949830"/>
              <a:gd name="connsiteY4" fmla="*/ 62630 h 6087650"/>
              <a:gd name="connsiteX5" fmla="*/ 11548997 w 11949830"/>
              <a:gd name="connsiteY5" fmla="*/ 300625 h 6087650"/>
              <a:gd name="connsiteX6" fmla="*/ 11949830 w 11949830"/>
              <a:gd name="connsiteY6" fmla="*/ 1453019 h 6087650"/>
              <a:gd name="connsiteX7" fmla="*/ 11749414 w 11949830"/>
              <a:gd name="connsiteY7" fmla="*/ 2179529 h 6087650"/>
              <a:gd name="connsiteX8" fmla="*/ 10446707 w 11949830"/>
              <a:gd name="connsiteY8" fmla="*/ 1878904 h 6087650"/>
              <a:gd name="connsiteX9" fmla="*/ 7778663 w 11949830"/>
              <a:gd name="connsiteY9" fmla="*/ 1315233 h 6087650"/>
              <a:gd name="connsiteX10" fmla="*/ 7177414 w 11949830"/>
              <a:gd name="connsiteY10" fmla="*/ 2981195 h 6087650"/>
              <a:gd name="connsiteX11" fmla="*/ 8492647 w 11949830"/>
              <a:gd name="connsiteY11" fmla="*/ 3056351 h 6087650"/>
              <a:gd name="connsiteX12" fmla="*/ 8617907 w 11949830"/>
              <a:gd name="connsiteY12" fmla="*/ 3093929 h 6087650"/>
              <a:gd name="connsiteX13" fmla="*/ 10333973 w 11949830"/>
              <a:gd name="connsiteY13" fmla="*/ 3244241 h 6087650"/>
              <a:gd name="connsiteX14" fmla="*/ 11661732 w 11949830"/>
              <a:gd name="connsiteY14" fmla="*/ 3632548 h 6087650"/>
              <a:gd name="connsiteX15" fmla="*/ 11336055 w 11949830"/>
              <a:gd name="connsiteY15" fmla="*/ 4371584 h 6087650"/>
              <a:gd name="connsiteX16" fmla="*/ 11185743 w 11949830"/>
              <a:gd name="connsiteY16" fmla="*/ 4459266 h 6087650"/>
              <a:gd name="connsiteX17" fmla="*/ 4258849 w 11949830"/>
              <a:gd name="connsiteY17" fmla="*/ 6087650 h 6087650"/>
              <a:gd name="connsiteX18" fmla="*/ 4083485 w 11949830"/>
              <a:gd name="connsiteY18" fmla="*/ 6075124 h 6087650"/>
              <a:gd name="connsiteX19" fmla="*/ 764088 w 11949830"/>
              <a:gd name="connsiteY19" fmla="*/ 5974915 h 6087650"/>
              <a:gd name="connsiteX20" fmla="*/ 0 w 11949830"/>
              <a:gd name="connsiteY20" fmla="*/ 4684735 h 6087650"/>
              <a:gd name="connsiteX21" fmla="*/ 175365 w 11949830"/>
              <a:gd name="connsiteY21" fmla="*/ 25052 h 6087650"/>
              <a:gd name="connsiteX22" fmla="*/ 125260 w 11949830"/>
              <a:gd name="connsiteY22" fmla="*/ 0 h 608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949830" h="6087650">
                <a:moveTo>
                  <a:pt x="125260" y="0"/>
                </a:moveTo>
                <a:lnTo>
                  <a:pt x="1290181" y="87683"/>
                </a:lnTo>
                <a:lnTo>
                  <a:pt x="4922729" y="275573"/>
                </a:lnTo>
                <a:lnTo>
                  <a:pt x="8004132" y="150313"/>
                </a:lnTo>
                <a:lnTo>
                  <a:pt x="8367386" y="62630"/>
                </a:lnTo>
                <a:lnTo>
                  <a:pt x="11548997" y="300625"/>
                </a:lnTo>
                <a:lnTo>
                  <a:pt x="11949830" y="1453019"/>
                </a:lnTo>
                <a:lnTo>
                  <a:pt x="11749414" y="2179529"/>
                </a:lnTo>
                <a:lnTo>
                  <a:pt x="10446707" y="1878904"/>
                </a:lnTo>
                <a:lnTo>
                  <a:pt x="7778663" y="1315233"/>
                </a:lnTo>
                <a:lnTo>
                  <a:pt x="7177414" y="2981195"/>
                </a:lnTo>
                <a:lnTo>
                  <a:pt x="8492647" y="3056351"/>
                </a:lnTo>
                <a:lnTo>
                  <a:pt x="8617907" y="3093929"/>
                </a:lnTo>
                <a:lnTo>
                  <a:pt x="10333973" y="3244241"/>
                </a:lnTo>
                <a:lnTo>
                  <a:pt x="11661732" y="3632548"/>
                </a:lnTo>
                <a:lnTo>
                  <a:pt x="11336055" y="4371584"/>
                </a:lnTo>
                <a:lnTo>
                  <a:pt x="11185743" y="4459266"/>
                </a:lnTo>
                <a:lnTo>
                  <a:pt x="4258849" y="6087650"/>
                </a:lnTo>
                <a:lnTo>
                  <a:pt x="4083485" y="6075124"/>
                </a:lnTo>
                <a:lnTo>
                  <a:pt x="764088" y="5974915"/>
                </a:lnTo>
                <a:lnTo>
                  <a:pt x="0" y="4684735"/>
                </a:lnTo>
                <a:lnTo>
                  <a:pt x="175365" y="25052"/>
                </a:lnTo>
                <a:lnTo>
                  <a:pt x="125260" y="0"/>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61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18510C-AB00-4CF7-A3B9-1F70C99FA923}"/>
              </a:ext>
            </a:extLst>
          </p:cNvPr>
          <p:cNvSpPr>
            <a:spLocks noGrp="1"/>
          </p:cNvSpPr>
          <p:nvPr>
            <p:ph type="title"/>
          </p:nvPr>
        </p:nvSpPr>
        <p:spPr>
          <a:xfrm>
            <a:off x="841248" y="334644"/>
            <a:ext cx="10509504" cy="1076914"/>
          </a:xfrm>
        </p:spPr>
        <p:txBody>
          <a:bodyPr anchor="ctr">
            <a:normAutofit/>
          </a:bodyPr>
          <a:lstStyle/>
          <a:p>
            <a:r>
              <a:rPr lang="en-US" sz="4000" b="1" dirty="0"/>
              <a:t>Zoning / Regulatory Questions</a:t>
            </a:r>
          </a:p>
        </p:txBody>
      </p:sp>
      <p:sp>
        <p:nvSpPr>
          <p:cNvPr id="37"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DB078F-96BE-498D-ABC9-638EFDD9F74B}"/>
              </a:ext>
            </a:extLst>
          </p:cNvPr>
          <p:cNvSpPr/>
          <p:nvPr/>
        </p:nvSpPr>
        <p:spPr>
          <a:xfrm>
            <a:off x="341751"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2" name="Rectangle 11" descr="Treasure Map with solid fill">
            <a:extLst>
              <a:ext uri="{FF2B5EF4-FFF2-40B4-BE49-F238E27FC236}">
                <a16:creationId xmlns:a16="http://schemas.microsoft.com/office/drawing/2014/main" id="{05F0CC1C-CD97-4048-AC60-91FF1BD3E3C0}"/>
              </a:ext>
            </a:extLst>
          </p:cNvPr>
          <p:cNvSpPr/>
          <p:nvPr/>
        </p:nvSpPr>
        <p:spPr>
          <a:xfrm>
            <a:off x="545442" y="1866291"/>
            <a:ext cx="562575" cy="562575"/>
          </a:xfrm>
          <a:prstGeom prst="rect">
            <a:avLst/>
          </a:prstGeom>
          <a:blipFill>
            <a:blip r:embed="rId2">
              <a:extLs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EB23BF4C-9CD7-416F-963D-A408BA6FC06E}"/>
              </a:ext>
            </a:extLst>
          </p:cNvPr>
          <p:cNvSpPr/>
          <p:nvPr/>
        </p:nvSpPr>
        <p:spPr>
          <a:xfrm>
            <a:off x="1454334" y="1663434"/>
            <a:ext cx="2905511" cy="969957"/>
          </a:xfrm>
          <a:custGeom>
            <a:avLst/>
            <a:gdLst>
              <a:gd name="connsiteX0" fmla="*/ 0 w 2905511"/>
              <a:gd name="connsiteY0" fmla="*/ 0 h 969957"/>
              <a:gd name="connsiteX1" fmla="*/ 2905511 w 2905511"/>
              <a:gd name="connsiteY1" fmla="*/ 0 h 969957"/>
              <a:gd name="connsiteX2" fmla="*/ 2905511 w 2905511"/>
              <a:gd name="connsiteY2" fmla="*/ 969957 h 969957"/>
              <a:gd name="connsiteX3" fmla="*/ 0 w 2905511"/>
              <a:gd name="connsiteY3" fmla="*/ 969957 h 969957"/>
              <a:gd name="connsiteX4" fmla="*/ 0 w 2905511"/>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5511" h="969957">
                <a:moveTo>
                  <a:pt x="0" y="0"/>
                </a:moveTo>
                <a:lnTo>
                  <a:pt x="2905511" y="0"/>
                </a:lnTo>
                <a:lnTo>
                  <a:pt x="2905511"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Where in Village (which zoning districts)</a:t>
            </a:r>
          </a:p>
        </p:txBody>
      </p:sp>
      <p:sp>
        <p:nvSpPr>
          <p:cNvPr id="14" name="Oval 13">
            <a:extLst>
              <a:ext uri="{FF2B5EF4-FFF2-40B4-BE49-F238E27FC236}">
                <a16:creationId xmlns:a16="http://schemas.microsoft.com/office/drawing/2014/main" id="{98076270-1FED-4FAA-B6F2-E16B4609B610}"/>
              </a:ext>
            </a:extLst>
          </p:cNvPr>
          <p:cNvSpPr/>
          <p:nvPr/>
        </p:nvSpPr>
        <p:spPr>
          <a:xfrm>
            <a:off x="341751" y="508644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5" name="Rectangle 14" descr="Home">
            <a:extLst>
              <a:ext uri="{FF2B5EF4-FFF2-40B4-BE49-F238E27FC236}">
                <a16:creationId xmlns:a16="http://schemas.microsoft.com/office/drawing/2014/main" id="{0563187A-2C78-4F57-B3D4-95FCEE02A372}"/>
              </a:ext>
            </a:extLst>
          </p:cNvPr>
          <p:cNvSpPr/>
          <p:nvPr/>
        </p:nvSpPr>
        <p:spPr>
          <a:xfrm>
            <a:off x="545440" y="5290137"/>
            <a:ext cx="562575" cy="56257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F71BF2EE-E739-464D-AC6F-574646B677A9}"/>
              </a:ext>
            </a:extLst>
          </p:cNvPr>
          <p:cNvSpPr/>
          <p:nvPr/>
        </p:nvSpPr>
        <p:spPr>
          <a:xfrm>
            <a:off x="1391670" y="5086446"/>
            <a:ext cx="3358694" cy="969957"/>
          </a:xfrm>
          <a:custGeom>
            <a:avLst/>
            <a:gdLst>
              <a:gd name="connsiteX0" fmla="*/ 0 w 2499482"/>
              <a:gd name="connsiteY0" fmla="*/ 0 h 969957"/>
              <a:gd name="connsiteX1" fmla="*/ 2499482 w 2499482"/>
              <a:gd name="connsiteY1" fmla="*/ 0 h 969957"/>
              <a:gd name="connsiteX2" fmla="*/ 2499482 w 2499482"/>
              <a:gd name="connsiteY2" fmla="*/ 969957 h 969957"/>
              <a:gd name="connsiteX3" fmla="*/ 0 w 2499482"/>
              <a:gd name="connsiteY3" fmla="*/ 969957 h 969957"/>
              <a:gd name="connsiteX4" fmla="*/ 0 w 2499482"/>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482" h="969957">
                <a:moveTo>
                  <a:pt x="0" y="0"/>
                </a:moveTo>
                <a:lnTo>
                  <a:pt x="2499482" y="0"/>
                </a:lnTo>
                <a:lnTo>
                  <a:pt x="2499482"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Size of units (sf, bedrooms)</a:t>
            </a:r>
          </a:p>
        </p:txBody>
      </p:sp>
      <p:sp>
        <p:nvSpPr>
          <p:cNvPr id="17" name="Oval 16">
            <a:extLst>
              <a:ext uri="{FF2B5EF4-FFF2-40B4-BE49-F238E27FC236}">
                <a16:creationId xmlns:a16="http://schemas.microsoft.com/office/drawing/2014/main" id="{DEBDEC47-58BF-461A-962F-7EF1F3328388}"/>
              </a:ext>
            </a:extLst>
          </p:cNvPr>
          <p:cNvSpPr/>
          <p:nvPr/>
        </p:nvSpPr>
        <p:spPr>
          <a:xfrm>
            <a:off x="341751" y="3151216"/>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18" name="Rectangle 17" descr="Architecture with solid fill">
            <a:extLst>
              <a:ext uri="{FF2B5EF4-FFF2-40B4-BE49-F238E27FC236}">
                <a16:creationId xmlns:a16="http://schemas.microsoft.com/office/drawing/2014/main" id="{0A2F0A08-BD52-4B2D-898B-DDCAA0D8816A}"/>
              </a:ext>
            </a:extLst>
          </p:cNvPr>
          <p:cNvSpPr/>
          <p:nvPr/>
        </p:nvSpPr>
        <p:spPr>
          <a:xfrm>
            <a:off x="579311" y="3344204"/>
            <a:ext cx="562575" cy="562575"/>
          </a:xfrm>
          <a:prstGeom prst="rect">
            <a:avLst/>
          </a:prstGeom>
          <a:blipFill>
            <a:blip r:embed="rId6">
              <a:extLs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67892475-A249-4406-A833-EC4A255BA344}"/>
              </a:ext>
            </a:extLst>
          </p:cNvPr>
          <p:cNvSpPr/>
          <p:nvPr/>
        </p:nvSpPr>
        <p:spPr>
          <a:xfrm>
            <a:off x="1466707" y="3151216"/>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Setbacks, height, area requirements</a:t>
            </a:r>
          </a:p>
        </p:txBody>
      </p:sp>
      <p:sp>
        <p:nvSpPr>
          <p:cNvPr id="20" name="Oval 19">
            <a:extLst>
              <a:ext uri="{FF2B5EF4-FFF2-40B4-BE49-F238E27FC236}">
                <a16:creationId xmlns:a16="http://schemas.microsoft.com/office/drawing/2014/main" id="{F7ECB25E-AB32-4198-AAC9-2C9C34822883}"/>
              </a:ext>
            </a:extLst>
          </p:cNvPr>
          <p:cNvSpPr/>
          <p:nvPr/>
        </p:nvSpPr>
        <p:spPr>
          <a:xfrm>
            <a:off x="7838327" y="4763031"/>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1" name="Rectangle 20" descr="Repeat">
            <a:extLst>
              <a:ext uri="{FF2B5EF4-FFF2-40B4-BE49-F238E27FC236}">
                <a16:creationId xmlns:a16="http://schemas.microsoft.com/office/drawing/2014/main" id="{B438F57B-93E8-4B77-A47F-842C1A4E68C7}"/>
              </a:ext>
            </a:extLst>
          </p:cNvPr>
          <p:cNvSpPr/>
          <p:nvPr/>
        </p:nvSpPr>
        <p:spPr>
          <a:xfrm>
            <a:off x="8042013" y="4966728"/>
            <a:ext cx="562575" cy="5625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5F780B27-8F7F-4C10-93E1-616478569324}"/>
              </a:ext>
            </a:extLst>
          </p:cNvPr>
          <p:cNvSpPr/>
          <p:nvPr/>
        </p:nvSpPr>
        <p:spPr>
          <a:xfrm>
            <a:off x="9016122" y="4763031"/>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Application &amp; renewal processes</a:t>
            </a:r>
          </a:p>
        </p:txBody>
      </p:sp>
      <p:sp>
        <p:nvSpPr>
          <p:cNvPr id="23" name="Oval 22">
            <a:extLst>
              <a:ext uri="{FF2B5EF4-FFF2-40B4-BE49-F238E27FC236}">
                <a16:creationId xmlns:a16="http://schemas.microsoft.com/office/drawing/2014/main" id="{8105ACD7-C16B-47E3-A5EF-B362E5B1D915}"/>
              </a:ext>
            </a:extLst>
          </p:cNvPr>
          <p:cNvSpPr/>
          <p:nvPr/>
        </p:nvSpPr>
        <p:spPr>
          <a:xfrm>
            <a:off x="7803052" y="1662600"/>
            <a:ext cx="969957" cy="969957"/>
          </a:xfrm>
          <a:prstGeom prst="ellipse">
            <a:avLst/>
          </a:prstGeom>
        </p:spPr>
        <p:style>
          <a:lnRef idx="0">
            <a:schemeClr val="lt2">
              <a:alpha val="0"/>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p:style>
      </p:sp>
      <p:sp>
        <p:nvSpPr>
          <p:cNvPr id="24" name="Rectangle 23" descr="User">
            <a:extLst>
              <a:ext uri="{FF2B5EF4-FFF2-40B4-BE49-F238E27FC236}">
                <a16:creationId xmlns:a16="http://schemas.microsoft.com/office/drawing/2014/main" id="{9AEDFCD6-6BC8-41A8-818D-6754A811C531}"/>
              </a:ext>
            </a:extLst>
          </p:cNvPr>
          <p:cNvSpPr/>
          <p:nvPr/>
        </p:nvSpPr>
        <p:spPr>
          <a:xfrm>
            <a:off x="8006743" y="1866275"/>
            <a:ext cx="562575" cy="56257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EC1E2DB-F4B1-48D4-8F81-2C590B28D739}"/>
              </a:ext>
            </a:extLst>
          </p:cNvPr>
          <p:cNvSpPr/>
          <p:nvPr/>
        </p:nvSpPr>
        <p:spPr>
          <a:xfrm>
            <a:off x="8980850" y="1662600"/>
            <a:ext cx="2286328" cy="969957"/>
          </a:xfrm>
          <a:custGeom>
            <a:avLst/>
            <a:gdLst>
              <a:gd name="connsiteX0" fmla="*/ 0 w 2286328"/>
              <a:gd name="connsiteY0" fmla="*/ 0 h 969957"/>
              <a:gd name="connsiteX1" fmla="*/ 2286328 w 2286328"/>
              <a:gd name="connsiteY1" fmla="*/ 0 h 969957"/>
              <a:gd name="connsiteX2" fmla="*/ 2286328 w 2286328"/>
              <a:gd name="connsiteY2" fmla="*/ 969957 h 969957"/>
              <a:gd name="connsiteX3" fmla="*/ 0 w 2286328"/>
              <a:gd name="connsiteY3" fmla="*/ 969957 h 969957"/>
              <a:gd name="connsiteX4" fmla="*/ 0 w 2286328"/>
              <a:gd name="connsiteY4" fmla="*/ 0 h 9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328" h="969957">
                <a:moveTo>
                  <a:pt x="0" y="0"/>
                </a:moveTo>
                <a:lnTo>
                  <a:pt x="2286328" y="0"/>
                </a:lnTo>
                <a:lnTo>
                  <a:pt x="2286328" y="969957"/>
                </a:lnTo>
                <a:lnTo>
                  <a:pt x="0" y="969957"/>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ctr" anchorCtr="0">
            <a:noAutofit/>
          </a:bodyPr>
          <a:lstStyle/>
          <a:p>
            <a:pPr marL="0" lvl="0" indent="0" algn="l" defTabSz="1022350">
              <a:lnSpc>
                <a:spcPct val="90000"/>
              </a:lnSpc>
              <a:spcBef>
                <a:spcPct val="0"/>
              </a:spcBef>
              <a:spcAft>
                <a:spcPct val="35000"/>
              </a:spcAft>
              <a:buNone/>
            </a:pPr>
            <a:r>
              <a:rPr lang="en-US" sz="2300" kern="1200" dirty="0"/>
              <a:t>Owner-occupant on premises</a:t>
            </a:r>
          </a:p>
        </p:txBody>
      </p:sp>
      <p:sp>
        <p:nvSpPr>
          <p:cNvPr id="8" name="Speech Bubble: Rectangle with Corners Rounded 7">
            <a:extLst>
              <a:ext uri="{FF2B5EF4-FFF2-40B4-BE49-F238E27FC236}">
                <a16:creationId xmlns:a16="http://schemas.microsoft.com/office/drawing/2014/main" id="{F23D145B-0530-4294-9114-9447CF7E9F02}"/>
              </a:ext>
            </a:extLst>
          </p:cNvPr>
          <p:cNvSpPr/>
          <p:nvPr/>
        </p:nvSpPr>
        <p:spPr>
          <a:xfrm>
            <a:off x="1647168" y="5852712"/>
            <a:ext cx="4124009" cy="969957"/>
          </a:xfrm>
          <a:prstGeom prst="wedgeRoundRectCallout">
            <a:avLst>
              <a:gd name="adj1" fmla="val -44395"/>
              <a:gd name="adj2" fmla="val -6599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2 BR’s</a:t>
            </a:r>
            <a:endParaRPr lang="en-US" sz="600" dirty="0"/>
          </a:p>
          <a:p>
            <a:r>
              <a:rPr lang="en-US" dirty="0"/>
              <a:t>Detached: &lt; 1,000 sf &amp; (&lt; ½ of main unit)</a:t>
            </a:r>
          </a:p>
          <a:p>
            <a:r>
              <a:rPr lang="en-US" dirty="0"/>
              <a:t>Attached: V</a:t>
            </a:r>
            <a:r>
              <a:rPr lang="en-US" dirty="0">
                <a:sym typeface="Wingdings" panose="05000000000000000000" pitchFamily="2" charset="2"/>
              </a:rPr>
              <a:t>aries by construction type</a:t>
            </a:r>
            <a:endParaRPr lang="en-US" dirty="0"/>
          </a:p>
        </p:txBody>
      </p:sp>
      <p:sp>
        <p:nvSpPr>
          <p:cNvPr id="6" name="Speech Bubble: Rectangle with Corners Rounded 5">
            <a:extLst>
              <a:ext uri="{FF2B5EF4-FFF2-40B4-BE49-F238E27FC236}">
                <a16:creationId xmlns:a16="http://schemas.microsoft.com/office/drawing/2014/main" id="{7C87BF05-A3B5-4864-83CA-72AE6AD56AC7}"/>
              </a:ext>
            </a:extLst>
          </p:cNvPr>
          <p:cNvSpPr/>
          <p:nvPr/>
        </p:nvSpPr>
        <p:spPr>
          <a:xfrm>
            <a:off x="1404811" y="4050169"/>
            <a:ext cx="4335517" cy="998130"/>
          </a:xfrm>
          <a:prstGeom prst="wedgeRoundRectCallout">
            <a:avLst>
              <a:gd name="adj1" fmla="val -38985"/>
              <a:gd name="adj2" fmla="val -6440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New construction must conform to zoning</a:t>
            </a:r>
          </a:p>
          <a:p>
            <a:r>
              <a:rPr lang="en-US" dirty="0"/>
              <a:t>Existing non-conforming can participate</a:t>
            </a:r>
          </a:p>
          <a:p>
            <a:r>
              <a:rPr lang="en-US" dirty="0"/>
              <a:t>Lot size limit on new </a:t>
            </a:r>
            <a:r>
              <a:rPr lang="en-US" i="1" dirty="0"/>
              <a:t>detached</a:t>
            </a:r>
            <a:r>
              <a:rPr lang="en-US" dirty="0"/>
              <a:t> ADUs</a:t>
            </a:r>
          </a:p>
        </p:txBody>
      </p:sp>
      <p:sp>
        <p:nvSpPr>
          <p:cNvPr id="7" name="Speech Bubble: Rectangle with Corners Rounded 6">
            <a:extLst>
              <a:ext uri="{FF2B5EF4-FFF2-40B4-BE49-F238E27FC236}">
                <a16:creationId xmlns:a16="http://schemas.microsoft.com/office/drawing/2014/main" id="{AA58EDC5-D052-44B8-8B16-5AF2CDD41ED9}"/>
              </a:ext>
            </a:extLst>
          </p:cNvPr>
          <p:cNvSpPr/>
          <p:nvPr/>
        </p:nvSpPr>
        <p:spPr>
          <a:xfrm>
            <a:off x="1653459" y="2555463"/>
            <a:ext cx="3220433" cy="446440"/>
          </a:xfrm>
          <a:prstGeom prst="wedgeRoundRectCallout">
            <a:avLst>
              <a:gd name="adj1" fmla="val -56414"/>
              <a:gd name="adj2" fmla="val -54533"/>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1 per lot in Single-Family Zones</a:t>
            </a:r>
          </a:p>
        </p:txBody>
      </p:sp>
      <p:sp>
        <p:nvSpPr>
          <p:cNvPr id="9" name="Speech Bubble: Rectangle with Corners Rounded 8">
            <a:extLst>
              <a:ext uri="{FF2B5EF4-FFF2-40B4-BE49-F238E27FC236}">
                <a16:creationId xmlns:a16="http://schemas.microsoft.com/office/drawing/2014/main" id="{2DB1EECE-42C0-4A4B-8A9A-69C2C5B5E975}"/>
              </a:ext>
            </a:extLst>
          </p:cNvPr>
          <p:cNvSpPr/>
          <p:nvPr/>
        </p:nvSpPr>
        <p:spPr>
          <a:xfrm>
            <a:off x="8893490" y="5755437"/>
            <a:ext cx="2753070" cy="935851"/>
          </a:xfrm>
          <a:prstGeom prst="wedgeRoundRectCallout">
            <a:avLst>
              <a:gd name="adj1" fmla="val 1760"/>
              <a:gd name="adj2" fmla="val -72024"/>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t>Building Dept application</a:t>
            </a:r>
          </a:p>
          <a:p>
            <a:r>
              <a:rPr lang="en-US" dirty="0"/>
              <a:t>Renewal not required</a:t>
            </a:r>
          </a:p>
          <a:p>
            <a:r>
              <a:rPr lang="en-US" dirty="0"/>
              <a:t>180 day for </a:t>
            </a:r>
            <a:r>
              <a:rPr lang="en-US" i="1" dirty="0"/>
              <a:t>existing</a:t>
            </a:r>
            <a:r>
              <a:rPr lang="en-US" dirty="0"/>
              <a:t> ADUs</a:t>
            </a:r>
          </a:p>
        </p:txBody>
      </p:sp>
      <p:sp>
        <p:nvSpPr>
          <p:cNvPr id="30" name="Oval 29">
            <a:extLst>
              <a:ext uri="{FF2B5EF4-FFF2-40B4-BE49-F238E27FC236}">
                <a16:creationId xmlns:a16="http://schemas.microsoft.com/office/drawing/2014/main" id="{A6EF38DF-E5A2-4270-995B-4A498AD29AE8}"/>
              </a:ext>
            </a:extLst>
          </p:cNvPr>
          <p:cNvSpPr/>
          <p:nvPr/>
        </p:nvSpPr>
        <p:spPr>
          <a:xfrm>
            <a:off x="7791762" y="3148903"/>
            <a:ext cx="981247" cy="981247"/>
          </a:xfrm>
          <a:prstGeom prst="ellipse">
            <a:avLst/>
          </a:prstGeom>
        </p:spPr>
        <p:style>
          <a:lnRef idx="0">
            <a:schemeClr val="lt1">
              <a:alpha val="0"/>
              <a:hueOff val="0"/>
              <a:satOff val="0"/>
              <a:lumOff val="0"/>
              <a:alphaOff val="0"/>
            </a:schemeClr>
          </a:lnRef>
          <a:fillRef idx="1001">
            <a:schemeClr val="dk2"/>
          </a:fillRef>
          <a:effectRef idx="0">
            <a:schemeClr val="accent2">
              <a:hueOff val="0"/>
              <a:satOff val="0"/>
              <a:lumOff val="0"/>
              <a:alphaOff val="0"/>
            </a:schemeClr>
          </a:effectRef>
          <a:fontRef idx="minor"/>
        </p:style>
      </p:sp>
      <p:sp>
        <p:nvSpPr>
          <p:cNvPr id="31" name="Rectangle 30" descr="Car">
            <a:extLst>
              <a:ext uri="{FF2B5EF4-FFF2-40B4-BE49-F238E27FC236}">
                <a16:creationId xmlns:a16="http://schemas.microsoft.com/office/drawing/2014/main" id="{5E036A27-D99C-4F95-9510-6DCE5A98936C}"/>
              </a:ext>
            </a:extLst>
          </p:cNvPr>
          <p:cNvSpPr/>
          <p:nvPr/>
        </p:nvSpPr>
        <p:spPr>
          <a:xfrm>
            <a:off x="7982235" y="3352398"/>
            <a:ext cx="611459" cy="611459"/>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32" name="Group 31">
            <a:extLst>
              <a:ext uri="{FF2B5EF4-FFF2-40B4-BE49-F238E27FC236}">
                <a16:creationId xmlns:a16="http://schemas.microsoft.com/office/drawing/2014/main" id="{EC772A60-A1A9-4E2B-8F0A-088C1E3DC338}"/>
              </a:ext>
            </a:extLst>
          </p:cNvPr>
          <p:cNvGrpSpPr/>
          <p:nvPr/>
        </p:nvGrpSpPr>
        <p:grpSpPr>
          <a:xfrm>
            <a:off x="9016122" y="3227400"/>
            <a:ext cx="2124653" cy="1045256"/>
            <a:chOff x="8318049" y="2397522"/>
            <a:chExt cx="2124653" cy="1045256"/>
          </a:xfrm>
        </p:grpSpPr>
        <p:sp>
          <p:nvSpPr>
            <p:cNvPr id="33" name="Rectangle 32">
              <a:extLst>
                <a:ext uri="{FF2B5EF4-FFF2-40B4-BE49-F238E27FC236}">
                  <a16:creationId xmlns:a16="http://schemas.microsoft.com/office/drawing/2014/main" id="{6C6025FE-B669-4F6A-B4DD-AB312028D2B3}"/>
                </a:ext>
              </a:extLst>
            </p:cNvPr>
            <p:cNvSpPr/>
            <p:nvPr/>
          </p:nvSpPr>
          <p:spPr>
            <a:xfrm>
              <a:off x="8318049" y="2545532"/>
              <a:ext cx="2114937" cy="8972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TextBox 33">
              <a:extLst>
                <a:ext uri="{FF2B5EF4-FFF2-40B4-BE49-F238E27FC236}">
                  <a16:creationId xmlns:a16="http://schemas.microsoft.com/office/drawing/2014/main" id="{754FBB9A-FC17-4AF8-91EE-DF664A883EAC}"/>
                </a:ext>
              </a:extLst>
            </p:cNvPr>
            <p:cNvSpPr txBox="1"/>
            <p:nvPr/>
          </p:nvSpPr>
          <p:spPr>
            <a:xfrm>
              <a:off x="8327765" y="2397522"/>
              <a:ext cx="2114937" cy="89724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solidFill>
                </a:rPr>
                <a:t>Parking Required?</a:t>
              </a:r>
            </a:p>
          </p:txBody>
        </p:sp>
      </p:grpSp>
      <p:sp>
        <p:nvSpPr>
          <p:cNvPr id="35" name="Speech Bubble: Rectangle with Corners Rounded 34">
            <a:extLst>
              <a:ext uri="{FF2B5EF4-FFF2-40B4-BE49-F238E27FC236}">
                <a16:creationId xmlns:a16="http://schemas.microsoft.com/office/drawing/2014/main" id="{3F2F7F5F-6691-43DB-90C4-D8D6A67D04C6}"/>
              </a:ext>
            </a:extLst>
          </p:cNvPr>
          <p:cNvSpPr/>
          <p:nvPr/>
        </p:nvSpPr>
        <p:spPr>
          <a:xfrm>
            <a:off x="10010313" y="2579142"/>
            <a:ext cx="1773620" cy="514224"/>
          </a:xfrm>
          <a:prstGeom prst="wedgeRoundRectCallout">
            <a:avLst>
              <a:gd name="adj1" fmla="val -46314"/>
              <a:gd name="adj2" fmla="val -7515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Yes </a:t>
            </a:r>
            <a:r>
              <a:rPr lang="en-US" i="1" dirty="0"/>
              <a:t>(either unit)</a:t>
            </a:r>
            <a:endParaRPr lang="en-US" dirty="0"/>
          </a:p>
        </p:txBody>
      </p:sp>
      <p:sp>
        <p:nvSpPr>
          <p:cNvPr id="40" name="Speech Bubble: Rectangle with Corners Rounded 39">
            <a:extLst>
              <a:ext uri="{FF2B5EF4-FFF2-40B4-BE49-F238E27FC236}">
                <a16:creationId xmlns:a16="http://schemas.microsoft.com/office/drawing/2014/main" id="{F37EFA52-DC09-41DE-A5E9-879E9C977B71}"/>
              </a:ext>
            </a:extLst>
          </p:cNvPr>
          <p:cNvSpPr/>
          <p:nvPr/>
        </p:nvSpPr>
        <p:spPr>
          <a:xfrm>
            <a:off x="9478553" y="3980650"/>
            <a:ext cx="1773620" cy="514224"/>
          </a:xfrm>
          <a:prstGeom prst="wedgeRoundRectCallout">
            <a:avLst>
              <a:gd name="adj1" fmla="val -46314"/>
              <a:gd name="adj2" fmla="val -75156"/>
              <a:gd name="adj3" fmla="val 16667"/>
            </a:avLst>
          </a:prstGeom>
          <a:ln>
            <a:noFill/>
          </a:ln>
        </p:spPr>
        <p:style>
          <a:lnRef idx="0">
            <a:scrgbClr r="0" g="0" b="0"/>
          </a:lnRef>
          <a:fillRef idx="1002">
            <a:schemeClr val="dk2"/>
          </a:fillRef>
          <a:effectRef idx="0">
            <a:scrgbClr r="0" g="0" b="0"/>
          </a:effectRef>
          <a:fontRef idx="minor">
            <a:schemeClr val="lt1"/>
          </a:fontRef>
        </p:style>
        <p:txBody>
          <a:bodyPr rtlCol="0" anchor="ctr"/>
          <a:lstStyle/>
          <a:p>
            <a:pPr algn="ctr"/>
            <a:r>
              <a:rPr lang="en-US" dirty="0"/>
              <a:t>No</a:t>
            </a:r>
          </a:p>
        </p:txBody>
      </p:sp>
      <p:sp>
        <p:nvSpPr>
          <p:cNvPr id="3" name="Freeform: Shape 2">
            <a:extLst>
              <a:ext uri="{FF2B5EF4-FFF2-40B4-BE49-F238E27FC236}">
                <a16:creationId xmlns:a16="http://schemas.microsoft.com/office/drawing/2014/main" id="{6E58CDCD-C249-4152-B19C-372DA65129DF}"/>
              </a:ext>
            </a:extLst>
          </p:cNvPr>
          <p:cNvSpPr/>
          <p:nvPr/>
        </p:nvSpPr>
        <p:spPr>
          <a:xfrm>
            <a:off x="-25052" y="1540701"/>
            <a:ext cx="11999934" cy="6112702"/>
          </a:xfrm>
          <a:custGeom>
            <a:avLst/>
            <a:gdLst>
              <a:gd name="connsiteX0" fmla="*/ 413359 w 11999934"/>
              <a:gd name="connsiteY0" fmla="*/ 0 h 6112702"/>
              <a:gd name="connsiteX1" fmla="*/ 1352811 w 11999934"/>
              <a:gd name="connsiteY1" fmla="*/ 87683 h 6112702"/>
              <a:gd name="connsiteX2" fmla="*/ 6363222 w 11999934"/>
              <a:gd name="connsiteY2" fmla="*/ 212943 h 6112702"/>
              <a:gd name="connsiteX3" fmla="*/ 6526060 w 11999934"/>
              <a:gd name="connsiteY3" fmla="*/ 250521 h 6112702"/>
              <a:gd name="connsiteX4" fmla="*/ 8304756 w 11999934"/>
              <a:gd name="connsiteY4" fmla="*/ 12526 h 6112702"/>
              <a:gd name="connsiteX5" fmla="*/ 11473841 w 11999934"/>
              <a:gd name="connsiteY5" fmla="*/ 275573 h 6112702"/>
              <a:gd name="connsiteX6" fmla="*/ 11999934 w 11999934"/>
              <a:gd name="connsiteY6" fmla="*/ 676406 h 6112702"/>
              <a:gd name="connsiteX7" fmla="*/ 11786992 w 11999934"/>
              <a:gd name="connsiteY7" fmla="*/ 3269294 h 6112702"/>
              <a:gd name="connsiteX8" fmla="*/ 8505173 w 11999934"/>
              <a:gd name="connsiteY8" fmla="*/ 2943617 h 6112702"/>
              <a:gd name="connsiteX9" fmla="*/ 7064679 w 11999934"/>
              <a:gd name="connsiteY9" fmla="*/ 3382028 h 6112702"/>
              <a:gd name="connsiteX10" fmla="*/ 7114784 w 11999934"/>
              <a:gd name="connsiteY10" fmla="*/ 3519814 h 6112702"/>
              <a:gd name="connsiteX11" fmla="*/ 6388274 w 11999934"/>
              <a:gd name="connsiteY11" fmla="*/ 5323562 h 6112702"/>
              <a:gd name="connsiteX12" fmla="*/ 3269293 w 11999934"/>
              <a:gd name="connsiteY12" fmla="*/ 5899759 h 6112702"/>
              <a:gd name="connsiteX13" fmla="*/ 3081403 w 11999934"/>
              <a:gd name="connsiteY13" fmla="*/ 5949863 h 6112702"/>
              <a:gd name="connsiteX14" fmla="*/ 200416 w 11999934"/>
              <a:gd name="connsiteY14" fmla="*/ 6112702 h 6112702"/>
              <a:gd name="connsiteX15" fmla="*/ 0 w 11999934"/>
              <a:gd name="connsiteY15" fmla="*/ 3770335 h 6112702"/>
              <a:gd name="connsiteX16" fmla="*/ 413359 w 11999934"/>
              <a:gd name="connsiteY16" fmla="*/ 0 h 611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999934" h="6112702">
                <a:moveTo>
                  <a:pt x="413359" y="0"/>
                </a:moveTo>
                <a:lnTo>
                  <a:pt x="1352811" y="87683"/>
                </a:lnTo>
                <a:lnTo>
                  <a:pt x="6363222" y="212943"/>
                </a:lnTo>
                <a:lnTo>
                  <a:pt x="6526060" y="250521"/>
                </a:lnTo>
                <a:lnTo>
                  <a:pt x="8304756" y="12526"/>
                </a:lnTo>
                <a:lnTo>
                  <a:pt x="11473841" y="275573"/>
                </a:lnTo>
                <a:lnTo>
                  <a:pt x="11999934" y="676406"/>
                </a:lnTo>
                <a:lnTo>
                  <a:pt x="11786992" y="3269294"/>
                </a:lnTo>
                <a:lnTo>
                  <a:pt x="8505173" y="2943617"/>
                </a:lnTo>
                <a:lnTo>
                  <a:pt x="7064679" y="3382028"/>
                </a:lnTo>
                <a:lnTo>
                  <a:pt x="7114784" y="3519814"/>
                </a:lnTo>
                <a:lnTo>
                  <a:pt x="6388274" y="5323562"/>
                </a:lnTo>
                <a:lnTo>
                  <a:pt x="3269293" y="5899759"/>
                </a:lnTo>
                <a:lnTo>
                  <a:pt x="3081403" y="5949863"/>
                </a:lnTo>
                <a:lnTo>
                  <a:pt x="200416" y="6112702"/>
                </a:lnTo>
                <a:lnTo>
                  <a:pt x="0" y="3770335"/>
                </a:lnTo>
                <a:lnTo>
                  <a:pt x="413359" y="0"/>
                </a:lnTo>
                <a:close/>
              </a:path>
            </a:pathLst>
          </a:custGeom>
          <a:solidFill>
            <a:schemeClr val="bg1">
              <a:alpha val="60000"/>
            </a:schemeClr>
          </a:solidFill>
          <a:ln>
            <a:noFill/>
          </a:ln>
        </p:spPr>
        <p:style>
          <a:lnRef idx="0">
            <a:scrgbClr r="0" g="0" b="0"/>
          </a:lnRef>
          <a:fillRef idx="1002">
            <a:schemeClr val="dk2"/>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054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232C70D-5B56-4C95-9E3A-8696121CCD50}"/>
              </a:ext>
            </a:extLst>
          </p:cNvPr>
          <p:cNvSpPr>
            <a:spLocks noGrp="1"/>
          </p:cNvSpPr>
          <p:nvPr>
            <p:ph type="title"/>
          </p:nvPr>
        </p:nvSpPr>
        <p:spPr>
          <a:xfrm>
            <a:off x="838200" y="401221"/>
            <a:ext cx="10515600" cy="1348065"/>
          </a:xfrm>
        </p:spPr>
        <p:txBody>
          <a:bodyPr>
            <a:normAutofit/>
          </a:bodyPr>
          <a:lstStyle/>
          <a:p>
            <a:r>
              <a:rPr lang="en-US" sz="5400" b="1" dirty="0">
                <a:solidFill>
                  <a:srgbClr val="FFFFFF"/>
                </a:solidFill>
              </a:rPr>
              <a:t>Next Steps</a:t>
            </a:r>
          </a:p>
        </p:txBody>
      </p:sp>
      <p:sp>
        <p:nvSpPr>
          <p:cNvPr id="3" name="Content Placeholder 2">
            <a:extLst>
              <a:ext uri="{FF2B5EF4-FFF2-40B4-BE49-F238E27FC236}">
                <a16:creationId xmlns:a16="http://schemas.microsoft.com/office/drawing/2014/main" id="{4FC3D548-1060-44AD-8325-AC8F8B0E9AB6}"/>
              </a:ext>
            </a:extLst>
          </p:cNvPr>
          <p:cNvSpPr>
            <a:spLocks noGrp="1"/>
          </p:cNvSpPr>
          <p:nvPr>
            <p:ph idx="1"/>
          </p:nvPr>
        </p:nvSpPr>
        <p:spPr>
          <a:xfrm>
            <a:off x="838200" y="2586789"/>
            <a:ext cx="10515600" cy="3595350"/>
          </a:xfrm>
        </p:spPr>
        <p:txBody>
          <a:bodyPr>
            <a:normAutofit/>
          </a:bodyPr>
          <a:lstStyle/>
          <a:p>
            <a:r>
              <a:rPr lang="en-US" dirty="0"/>
              <a:t>Develop proposed Local Law for </a:t>
            </a:r>
            <a:r>
              <a:rPr lang="en-US" dirty="0" err="1"/>
              <a:t>BoT</a:t>
            </a:r>
            <a:endParaRPr lang="en-US" dirty="0"/>
          </a:p>
          <a:p>
            <a:r>
              <a:rPr lang="en-US" dirty="0" err="1"/>
              <a:t>BoT</a:t>
            </a:r>
            <a:r>
              <a:rPr lang="en-US" dirty="0"/>
              <a:t> review, revise, amend proposed Law</a:t>
            </a:r>
          </a:p>
          <a:p>
            <a:r>
              <a:rPr lang="en-US" dirty="0"/>
              <a:t>Public Hearing</a:t>
            </a:r>
          </a:p>
          <a:p>
            <a:endParaRPr lang="en-US" dirty="0"/>
          </a:p>
          <a:p>
            <a:r>
              <a:rPr lang="en-US" dirty="0"/>
              <a:t>Develop outline for supporting programs</a:t>
            </a:r>
          </a:p>
          <a:p>
            <a:pPr lvl="1"/>
            <a:r>
              <a:rPr lang="en-US" sz="2800" dirty="0"/>
              <a:t>Financing, capacity building</a:t>
            </a:r>
          </a:p>
        </p:txBody>
      </p:sp>
    </p:spTree>
    <p:extLst>
      <p:ext uri="{BB962C8B-B14F-4D97-AF65-F5344CB8AC3E}">
        <p14:creationId xmlns:p14="http://schemas.microsoft.com/office/powerpoint/2010/main" val="96922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894C72D-25AB-419A-8275-ED5464F248B2}"/>
              </a:ext>
            </a:extLst>
          </p:cNvPr>
          <p:cNvSpPr>
            <a:spLocks noGrp="1"/>
          </p:cNvSpPr>
          <p:nvPr>
            <p:ph type="title"/>
          </p:nvPr>
        </p:nvSpPr>
        <p:spPr>
          <a:xfrm>
            <a:off x="1249730" y="1396686"/>
            <a:ext cx="3240506" cy="4064628"/>
          </a:xfrm>
        </p:spPr>
        <p:txBody>
          <a:bodyPr>
            <a:normAutofit/>
          </a:bodyPr>
          <a:lstStyle/>
          <a:p>
            <a:r>
              <a:rPr lang="en-US" b="1" dirty="0">
                <a:solidFill>
                  <a:srgbClr val="FFFFFF"/>
                </a:solidFill>
              </a:rPr>
              <a:t>Housing Affordability Task Force:</a:t>
            </a:r>
            <a:br>
              <a:rPr lang="en-US" b="1" dirty="0">
                <a:solidFill>
                  <a:srgbClr val="FFFFFF"/>
                </a:solidFill>
              </a:rPr>
            </a:br>
            <a:r>
              <a:rPr lang="en-US" b="1" dirty="0">
                <a:solidFill>
                  <a:srgbClr val="FFFFFF"/>
                </a:solidFill>
              </a:rPr>
              <a:t>Mission Statement</a:t>
            </a:r>
          </a:p>
        </p:txBody>
      </p:sp>
      <p:sp>
        <p:nvSpPr>
          <p:cNvPr id="27" name="Arc 3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9" name="Oval 3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FBF27786-A25C-49B8-AF9E-BDE33D865C8A}"/>
              </a:ext>
            </a:extLst>
          </p:cNvPr>
          <p:cNvSpPr>
            <a:spLocks noGrp="1"/>
          </p:cNvSpPr>
          <p:nvPr>
            <p:ph idx="1"/>
          </p:nvPr>
        </p:nvSpPr>
        <p:spPr>
          <a:xfrm>
            <a:off x="5370153" y="1358665"/>
            <a:ext cx="6332658" cy="5447070"/>
          </a:xfrm>
        </p:spPr>
        <p:txBody>
          <a:bodyPr>
            <a:normAutofit lnSpcReduction="10000"/>
          </a:bodyPr>
          <a:lstStyle/>
          <a:p>
            <a:pPr marL="0" indent="0">
              <a:lnSpc>
                <a:spcPct val="110000"/>
              </a:lnSpc>
              <a:buNone/>
            </a:pPr>
            <a:r>
              <a:rPr lang="en-US" dirty="0"/>
              <a:t>To provide the Village of Tarrytown with an understanding of </a:t>
            </a:r>
            <a:r>
              <a:rPr lang="en-US" b="1" dirty="0"/>
              <a:t>existing housing supply</a:t>
            </a:r>
            <a:r>
              <a:rPr lang="en-US" dirty="0"/>
              <a:t>, identify </a:t>
            </a:r>
            <a:r>
              <a:rPr lang="en-US" b="1" dirty="0"/>
              <a:t>housing needs and trends </a:t>
            </a:r>
            <a:r>
              <a:rPr lang="en-US" dirty="0"/>
              <a:t>to support current and future populations of the village, </a:t>
            </a:r>
            <a:r>
              <a:rPr lang="en-US" b="1" dirty="0"/>
              <a:t>define opportunities </a:t>
            </a:r>
            <a:r>
              <a:rPr lang="en-US" dirty="0"/>
              <a:t>within the existing stock, in future developments and with the tools available through land use planning, zoning and vision to </a:t>
            </a:r>
            <a:r>
              <a:rPr lang="en-US" b="1" dirty="0"/>
              <a:t>incentivize and preserve </a:t>
            </a:r>
            <a:r>
              <a:rPr lang="en-US" b="1" u="sng" dirty="0"/>
              <a:t>integrated</a:t>
            </a:r>
            <a:r>
              <a:rPr lang="en-US" dirty="0"/>
              <a:t> and </a:t>
            </a:r>
            <a:r>
              <a:rPr lang="en-US" b="1" u="sng" dirty="0"/>
              <a:t>affordable</a:t>
            </a:r>
            <a:r>
              <a:rPr lang="en-US" dirty="0"/>
              <a:t>, </a:t>
            </a:r>
            <a:r>
              <a:rPr lang="en-US" b="1" u="sng" dirty="0"/>
              <a:t>workforce</a:t>
            </a:r>
            <a:r>
              <a:rPr lang="en-US" dirty="0"/>
              <a:t> and </a:t>
            </a:r>
            <a:r>
              <a:rPr lang="en-US" b="1" u="sng" dirty="0"/>
              <a:t>middle-income</a:t>
            </a:r>
            <a:r>
              <a:rPr lang="en-US" dirty="0"/>
              <a:t> </a:t>
            </a:r>
            <a:r>
              <a:rPr lang="en-US" b="1" dirty="0"/>
              <a:t>housing</a:t>
            </a:r>
            <a:r>
              <a:rPr lang="en-US" dirty="0"/>
              <a:t> for the long-term benefit of the community</a:t>
            </a:r>
          </a:p>
        </p:txBody>
      </p:sp>
    </p:spTree>
    <p:extLst>
      <p:ext uri="{BB962C8B-B14F-4D97-AF65-F5344CB8AC3E}">
        <p14:creationId xmlns:p14="http://schemas.microsoft.com/office/powerpoint/2010/main" val="273271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F7847-F3E4-4C42-90B3-C181DA555066}"/>
              </a:ext>
            </a:extLst>
          </p:cNvPr>
          <p:cNvSpPr>
            <a:spLocks noGrp="1"/>
          </p:cNvSpPr>
          <p:nvPr>
            <p:ph type="title"/>
          </p:nvPr>
        </p:nvSpPr>
        <p:spPr>
          <a:xfrm>
            <a:off x="686834" y="591344"/>
            <a:ext cx="3200400" cy="5585619"/>
          </a:xfrm>
        </p:spPr>
        <p:txBody>
          <a:bodyPr>
            <a:normAutofit/>
          </a:bodyPr>
          <a:lstStyle/>
          <a:p>
            <a:r>
              <a:rPr lang="en-US" b="1" dirty="0">
                <a:solidFill>
                  <a:srgbClr val="FFFFFF"/>
                </a:solidFill>
              </a:rPr>
              <a:t>Housing Committee Activity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2C9655-2766-4141-88C2-E3E0AF4E908D}"/>
              </a:ext>
            </a:extLst>
          </p:cNvPr>
          <p:cNvSpPr>
            <a:spLocks noGrp="1"/>
          </p:cNvSpPr>
          <p:nvPr>
            <p:ph idx="1"/>
          </p:nvPr>
        </p:nvSpPr>
        <p:spPr>
          <a:xfrm>
            <a:off x="4389120" y="188642"/>
            <a:ext cx="7244715" cy="5857875"/>
          </a:xfrm>
        </p:spPr>
        <p:txBody>
          <a:bodyPr anchor="ctr">
            <a:noAutofit/>
          </a:bodyPr>
          <a:lstStyle/>
          <a:p>
            <a:r>
              <a:rPr lang="en-US" sz="2300" dirty="0"/>
              <a:t>Part of Comprehensive Plan Management Committee structure</a:t>
            </a:r>
          </a:p>
          <a:p>
            <a:r>
              <a:rPr lang="en-US" sz="2300" dirty="0"/>
              <a:t>Advise Village and non-profits :</a:t>
            </a:r>
          </a:p>
          <a:p>
            <a:pPr lvl="1"/>
            <a:r>
              <a:rPr lang="en-US" sz="2300" dirty="0"/>
              <a:t>Village of Tarrytown Affordable Housing Fund</a:t>
            </a:r>
          </a:p>
          <a:p>
            <a:pPr lvl="1"/>
            <a:r>
              <a:rPr lang="en-US" sz="2300" dirty="0"/>
              <a:t>Re-housing YMCA residents</a:t>
            </a:r>
          </a:p>
          <a:p>
            <a:pPr lvl="1"/>
            <a:r>
              <a:rPr lang="en-US" sz="2300" dirty="0"/>
              <a:t>Tarrytown Rental Assistance Program – emergency assistance during pandemic</a:t>
            </a:r>
          </a:p>
          <a:p>
            <a:r>
              <a:rPr lang="en-US" sz="2300" dirty="0"/>
              <a:t>Ongoing and Future Tasks</a:t>
            </a:r>
          </a:p>
          <a:p>
            <a:pPr lvl="1"/>
            <a:r>
              <a:rPr lang="en-US" sz="2300" dirty="0"/>
              <a:t>Advise Village and non-profit with respect to Franklin Terrace rehabilitation</a:t>
            </a:r>
          </a:p>
          <a:p>
            <a:pPr lvl="1"/>
            <a:r>
              <a:rPr lang="en-US" sz="2300" dirty="0"/>
              <a:t>Recommend zoning changes and other tools to promote the retention and creation of affordable housing options; both regulated and non-regulated</a:t>
            </a:r>
          </a:p>
          <a:p>
            <a:pPr lvl="1"/>
            <a:r>
              <a:rPr lang="en-US" sz="2300" dirty="0"/>
              <a:t>Advise Village on new development projects;     ensure they further our Village’s Housing goals</a:t>
            </a:r>
          </a:p>
        </p:txBody>
      </p:sp>
    </p:spTree>
    <p:extLst>
      <p:ext uri="{BB962C8B-B14F-4D97-AF65-F5344CB8AC3E}">
        <p14:creationId xmlns:p14="http://schemas.microsoft.com/office/powerpoint/2010/main" val="182104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E473B3-0B32-4EA7-BF93-35920A34BCBD}"/>
              </a:ext>
            </a:extLst>
          </p:cNvPr>
          <p:cNvSpPr>
            <a:spLocks noGrp="1"/>
          </p:cNvSpPr>
          <p:nvPr>
            <p:ph type="title"/>
          </p:nvPr>
        </p:nvSpPr>
        <p:spPr>
          <a:xfrm>
            <a:off x="838200" y="365125"/>
            <a:ext cx="10515600" cy="1325563"/>
          </a:xfrm>
        </p:spPr>
        <p:txBody>
          <a:bodyPr>
            <a:normAutofit/>
          </a:bodyPr>
          <a:lstStyle/>
          <a:p>
            <a:r>
              <a:rPr lang="en-US" sz="5400" dirty="0"/>
              <a:t>Housing Supply</a:t>
            </a:r>
          </a:p>
        </p:txBody>
      </p:sp>
      <p:sp>
        <p:nvSpPr>
          <p:cNvPr id="33" name="Content Placeholder 2">
            <a:extLst>
              <a:ext uri="{FF2B5EF4-FFF2-40B4-BE49-F238E27FC236}">
                <a16:creationId xmlns:a16="http://schemas.microsoft.com/office/drawing/2014/main" id="{294AA8FB-A42E-46A9-90EC-FE9AF6A2577C}"/>
              </a:ext>
            </a:extLst>
          </p:cNvPr>
          <p:cNvSpPr txBox="1">
            <a:spLocks/>
          </p:cNvSpPr>
          <p:nvPr/>
        </p:nvSpPr>
        <p:spPr>
          <a:xfrm>
            <a:off x="669036" y="1780048"/>
            <a:ext cx="11058525" cy="5443077"/>
          </a:xfrm>
          <a:prstGeom prst="rect">
            <a:avLst/>
          </a:prstGeom>
        </p:spPr>
        <p:txBody>
          <a:bodyPr vert="horz" lIns="45720" tIns="45720" rIns="45720" bIns="45720" rtlCol="0">
            <a:noAutofit/>
          </a:bodyPr>
          <a:lstStyle>
            <a:lvl1pPr marL="219451" indent="-219451" algn="l" defTabSz="914377" rtl="0" eaLnBrk="1" latinLnBrk="0" hangingPunct="1">
              <a:lnSpc>
                <a:spcPct val="70000"/>
              </a:lnSpc>
              <a:spcBef>
                <a:spcPts val="1067"/>
              </a:spcBef>
              <a:spcAft>
                <a:spcPts val="933"/>
              </a:spcAft>
              <a:buClr>
                <a:srgbClr val="DA9926"/>
              </a:buClr>
              <a:buSzPct val="80000"/>
              <a:buFont typeface="Arial" charset="0"/>
              <a:buChar char="•"/>
              <a:defRPr sz="2400" b="0" kern="1200">
                <a:solidFill>
                  <a:srgbClr val="415E85"/>
                </a:solidFill>
                <a:latin typeface="Arial Narrow" charset="0"/>
                <a:ea typeface="Arial Narrow" charset="0"/>
                <a:cs typeface="Arial Narrow" charset="0"/>
              </a:defRPr>
            </a:lvl1pPr>
            <a:lvl2pPr marL="463284" indent="-182875" algn="l" defTabSz="914377" rtl="0" eaLnBrk="1" latinLnBrk="0" hangingPunct="1">
              <a:lnSpc>
                <a:spcPct val="70000"/>
              </a:lnSpc>
              <a:spcBef>
                <a:spcPts val="200"/>
              </a:spcBef>
              <a:spcAft>
                <a:spcPts val="667"/>
              </a:spcAft>
              <a:buClr>
                <a:srgbClr val="DA9926"/>
              </a:buClr>
              <a:buFont typeface="Wingdings 3" pitchFamily="18" charset="2"/>
              <a:buChar char=""/>
              <a:defRPr sz="2000" kern="1200">
                <a:solidFill>
                  <a:schemeClr val="tx1">
                    <a:lumMod val="65000"/>
                    <a:lumOff val="35000"/>
                  </a:schemeClr>
                </a:solidFill>
                <a:latin typeface="Arial Narrow" charset="0"/>
                <a:ea typeface="Arial Narrow" charset="0"/>
                <a:cs typeface="Arial Narrow" charset="0"/>
              </a:defRPr>
            </a:lvl2pPr>
            <a:lvl3pPr marL="548626"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67" kern="1200">
                <a:solidFill>
                  <a:schemeClr val="tx1">
                    <a:lumMod val="65000"/>
                    <a:lumOff val="35000"/>
                  </a:schemeClr>
                </a:solidFill>
                <a:latin typeface="Arial Narrow" charset="0"/>
                <a:ea typeface="Arial Narrow" charset="0"/>
                <a:cs typeface="Arial Narrow" charset="0"/>
              </a:defRPr>
            </a:lvl3pPr>
            <a:lvl4pPr marL="670543" indent="-137157" algn="l" defTabSz="914377"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lumMod val="65000"/>
                    <a:lumOff val="35000"/>
                  </a:schemeClr>
                </a:solidFill>
                <a:latin typeface="Arial Narrow" charset="0"/>
                <a:ea typeface="Arial Narrow" charset="0"/>
                <a:cs typeface="Arial Narrow"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lumMod val="65000"/>
                    <a:lumOff val="35000"/>
                  </a:schemeClr>
                </a:solidFill>
                <a:latin typeface="Arial Narrow" charset="0"/>
                <a:ea typeface="Arial Narrow" charset="0"/>
                <a:cs typeface="Arial Narrow"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219451" marR="0" lvl="0" indent="-219451" algn="l" defTabSz="914377" rtl="0" eaLnBrk="1" fontAlgn="auto" latinLnBrk="0" hangingPunct="1">
              <a:lnSpc>
                <a:spcPct val="100000"/>
              </a:lnSpc>
              <a:spcBef>
                <a:spcPts val="1067"/>
              </a:spcBef>
              <a:spcAft>
                <a:spcPts val="933"/>
              </a:spcAft>
              <a:buClrTx/>
              <a:buSzPct val="80000"/>
              <a:buFont typeface="Arial" charset="0"/>
              <a:buChar char="•"/>
              <a:tabLst/>
              <a:defRPr/>
            </a:pPr>
            <a:r>
              <a:rPr kumimoji="0" lang="en-US" sz="3600" b="0" i="0" u="none" strike="noStrike" kern="1200" cap="none" spc="0" normalizeH="0" baseline="0" noProof="0" dirty="0">
                <a:ln>
                  <a:noFill/>
                </a:ln>
                <a:solidFill>
                  <a:schemeClr val="tx1"/>
                </a:solidFill>
                <a:effectLst/>
                <a:uLnTx/>
                <a:uFillTx/>
                <a:latin typeface="Arial Narrow" charset="0"/>
              </a:rPr>
              <a:t>Our region doesn’t produce enough new housing</a:t>
            </a:r>
          </a:p>
          <a:p>
            <a:pPr marL="463284" marR="0" lvl="1" indent="-182875" algn="l" defTabSz="914377" rtl="0" eaLnBrk="1" fontAlgn="auto" latinLnBrk="0" hangingPunct="1">
              <a:lnSpc>
                <a:spcPct val="90000"/>
              </a:lnSpc>
              <a:spcBef>
                <a:spcPts val="200"/>
              </a:spcBef>
              <a:spcAft>
                <a:spcPts val="1200"/>
              </a:spcAft>
              <a:buClrTx/>
              <a:buSzTx/>
              <a:buFont typeface="Wingdings 3" pitchFamily="18" charset="2"/>
              <a:buChar char=""/>
              <a:tabLst/>
              <a:defRPr/>
            </a:pPr>
            <a:r>
              <a:rPr kumimoji="0" lang="en-US" sz="2800" b="0" i="0" u="none" strike="noStrike" kern="1200" cap="none" spc="0" normalizeH="0" baseline="0" noProof="0" dirty="0">
                <a:ln>
                  <a:noFill/>
                </a:ln>
                <a:solidFill>
                  <a:schemeClr val="tx1"/>
                </a:solidFill>
                <a:effectLst/>
                <a:uLnTx/>
                <a:uFillTx/>
                <a:latin typeface="Arial Narrow" charset="0"/>
              </a:rPr>
              <a:t>Suburban NY counties </a:t>
            </a:r>
            <a:r>
              <a:rPr kumimoji="0" lang="en-US" sz="2800" b="0" i="0" u="none" strike="noStrike" kern="0" cap="none" spc="0" normalizeH="0" baseline="0" noProof="0" dirty="0">
                <a:ln>
                  <a:noFill/>
                </a:ln>
                <a:solidFill>
                  <a:schemeClr val="tx1"/>
                </a:solidFill>
                <a:effectLst/>
                <a:uLnTx/>
                <a:uFillTx/>
                <a:latin typeface="Arial Narrow" charset="0"/>
              </a:rPr>
              <a:t>granted</a:t>
            </a:r>
            <a:r>
              <a:rPr kumimoji="0" lang="en-US" sz="2800" b="0" i="0" u="none" strike="noStrike" kern="1200" cap="none" spc="0" normalizeH="0" baseline="0" noProof="0" dirty="0">
                <a:ln>
                  <a:noFill/>
                </a:ln>
                <a:solidFill>
                  <a:schemeClr val="tx1"/>
                </a:solidFill>
                <a:effectLst/>
                <a:uLnTx/>
                <a:uFillTx/>
                <a:latin typeface="Arial Narrow" charset="0"/>
              </a:rPr>
              <a:t> fewer building permits per capita than any other suburban county in MA, CT, NJ, PA, MD, </a:t>
            </a:r>
            <a:r>
              <a:rPr kumimoji="0" lang="en-US" sz="2800" b="0" i="0" u="none" strike="noStrike" kern="1200" cap="none" spc="0" normalizeH="0" baseline="0" noProof="0" dirty="0" err="1">
                <a:ln>
                  <a:noFill/>
                </a:ln>
                <a:solidFill>
                  <a:schemeClr val="tx1"/>
                </a:solidFill>
                <a:effectLst/>
                <a:uLnTx/>
                <a:uFillTx/>
                <a:latin typeface="Arial Narrow" charset="0"/>
              </a:rPr>
              <a:t>nVA</a:t>
            </a:r>
            <a:r>
              <a:rPr kumimoji="0" lang="en-US" sz="2800" b="0" i="0" u="none" strike="noStrike" kern="1200" cap="none" spc="0" normalizeH="0" baseline="0" noProof="0" dirty="0">
                <a:ln>
                  <a:noFill/>
                </a:ln>
                <a:solidFill>
                  <a:schemeClr val="tx1"/>
                </a:solidFill>
                <a:effectLst/>
                <a:uLnTx/>
                <a:uFillTx/>
                <a:latin typeface="Arial Narrow" charset="0"/>
              </a:rPr>
              <a:t>, save Delaware County, PA</a:t>
            </a:r>
            <a:br>
              <a:rPr kumimoji="0" lang="en-US" sz="2800" b="0" i="0" u="none" strike="noStrike" kern="1200" cap="none" spc="0" normalizeH="0" baseline="0" noProof="0" dirty="0">
                <a:ln>
                  <a:noFill/>
                </a:ln>
                <a:solidFill>
                  <a:schemeClr val="tx1"/>
                </a:solidFill>
                <a:effectLst/>
                <a:uLnTx/>
                <a:uFillTx/>
                <a:latin typeface="Arial Narrow" charset="0"/>
              </a:rPr>
            </a:br>
            <a:r>
              <a:rPr kumimoji="0" lang="en-US" sz="2800" b="0" i="0" u="none" strike="noStrike" kern="1200" cap="none" spc="0" normalizeH="0" baseline="0" noProof="0" dirty="0">
                <a:ln>
                  <a:noFill/>
                </a:ln>
                <a:solidFill>
                  <a:schemeClr val="tx1"/>
                </a:solidFill>
                <a:effectLst/>
                <a:uLnTx/>
                <a:uFillTx/>
                <a:latin typeface="Arial Narrow" charset="0"/>
              </a:rPr>
              <a:t>(2000-2018) </a:t>
            </a:r>
          </a:p>
          <a:p>
            <a:pPr marL="463284" marR="0" lvl="1" indent="-182875" algn="l" defTabSz="914377" rtl="0" eaLnBrk="1" fontAlgn="auto" latinLnBrk="0" hangingPunct="1">
              <a:lnSpc>
                <a:spcPct val="90000"/>
              </a:lnSpc>
              <a:spcBef>
                <a:spcPts val="200"/>
              </a:spcBef>
              <a:spcAft>
                <a:spcPts val="667"/>
              </a:spcAft>
              <a:buClrTx/>
              <a:buSzTx/>
              <a:buFont typeface="Wingdings 3" pitchFamily="18" charset="2"/>
              <a:buChar char=""/>
              <a:tabLst/>
              <a:defRPr/>
            </a:pPr>
            <a:r>
              <a:rPr kumimoji="0" lang="en-US" sz="2800" b="0" i="0" u="none" strike="noStrike" kern="1200" cap="none" spc="0" normalizeH="0" baseline="0" noProof="0" dirty="0">
                <a:ln>
                  <a:noFill/>
                </a:ln>
                <a:solidFill>
                  <a:schemeClr val="tx1"/>
                </a:solidFill>
                <a:effectLst/>
                <a:uLnTx/>
                <a:uFillTx/>
                <a:latin typeface="Arial Narrow" charset="0"/>
              </a:rPr>
              <a:t>Westchester, Nassau, Suffolk share of regional population declined from 24.5% (1980) to 19.2% (2018)</a:t>
            </a:r>
          </a:p>
          <a:p>
            <a:pPr marL="219451" marR="0" lvl="0" indent="-219451" algn="l" defTabSz="914377" rtl="0" eaLnBrk="1" fontAlgn="auto" latinLnBrk="0" hangingPunct="1">
              <a:lnSpc>
                <a:spcPct val="70000"/>
              </a:lnSpc>
              <a:spcBef>
                <a:spcPts val="1067"/>
              </a:spcBef>
              <a:spcAft>
                <a:spcPts val="933"/>
              </a:spcAft>
              <a:buClr>
                <a:srgbClr val="DA9926"/>
              </a:buClr>
              <a:buSzPct val="80000"/>
              <a:buFont typeface="Arial" charset="0"/>
              <a:buChar char="•"/>
              <a:tabLst/>
              <a:defRPr/>
            </a:pPr>
            <a:endParaRPr kumimoji="0" lang="en-US" sz="1800" b="0" i="0" u="none" strike="noStrike" kern="1200" cap="none" spc="0" normalizeH="0" baseline="0" noProof="0" dirty="0">
              <a:ln>
                <a:noFill/>
              </a:ln>
              <a:solidFill>
                <a:schemeClr val="tx1"/>
              </a:solidFill>
              <a:effectLst/>
              <a:uLnTx/>
              <a:uFillTx/>
              <a:latin typeface="Arial Narrow" charset="0"/>
            </a:endParaRPr>
          </a:p>
          <a:p>
            <a:pPr marL="219451" marR="0" lvl="0" indent="-219451" algn="l" defTabSz="914377" rtl="0" eaLnBrk="1" fontAlgn="auto" latinLnBrk="0" hangingPunct="1">
              <a:lnSpc>
                <a:spcPct val="90000"/>
              </a:lnSpc>
              <a:spcBef>
                <a:spcPts val="1067"/>
              </a:spcBef>
              <a:spcAft>
                <a:spcPts val="933"/>
              </a:spcAft>
              <a:buClrTx/>
              <a:buSzPct val="80000"/>
              <a:buFont typeface="Arial" charset="0"/>
              <a:buChar char="•"/>
              <a:tabLst/>
              <a:defRPr/>
            </a:pPr>
            <a:r>
              <a:rPr kumimoji="0" lang="en-US" sz="3600" b="0" i="0" u="none" strike="noStrike" kern="1200" cap="none" spc="0" normalizeH="0" baseline="0" noProof="0" dirty="0">
                <a:ln>
                  <a:noFill/>
                </a:ln>
                <a:solidFill>
                  <a:schemeClr val="tx1"/>
                </a:solidFill>
                <a:effectLst/>
                <a:uLnTx/>
                <a:uFillTx/>
                <a:latin typeface="Arial Narrow" charset="0"/>
              </a:rPr>
              <a:t>Housing scarcity is driving up prices, creating economic distortions, and impacting current and future residents</a:t>
            </a:r>
          </a:p>
          <a:p>
            <a:pPr marL="219451" marR="0" lvl="0" indent="-219451" algn="l" defTabSz="914377" rtl="0" eaLnBrk="1" fontAlgn="auto" latinLnBrk="0" hangingPunct="1">
              <a:lnSpc>
                <a:spcPct val="70000"/>
              </a:lnSpc>
              <a:spcBef>
                <a:spcPts val="1067"/>
              </a:spcBef>
              <a:spcAft>
                <a:spcPts val="933"/>
              </a:spcAft>
              <a:buClr>
                <a:srgbClr val="DA9926"/>
              </a:buClr>
              <a:buSzPct val="80000"/>
              <a:buFont typeface="Arial" charset="0"/>
              <a:buChar char="•"/>
              <a:tabLst/>
              <a:defRPr/>
            </a:pPr>
            <a:endParaRPr kumimoji="0" lang="en-US" sz="2800" b="0" i="0" u="none" strike="noStrike" kern="1200" cap="none" spc="0" normalizeH="0" baseline="0" noProof="0" dirty="0">
              <a:ln>
                <a:noFill/>
              </a:ln>
              <a:solidFill>
                <a:srgbClr val="415E85"/>
              </a:solidFill>
              <a:effectLst/>
              <a:uLnTx/>
              <a:uFillTx/>
              <a:latin typeface="Arial Narrow" charset="0"/>
            </a:endParaRPr>
          </a:p>
        </p:txBody>
      </p:sp>
      <p:sp>
        <p:nvSpPr>
          <p:cNvPr id="4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3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A35E44E-E74D-47B5-977A-0A3AD6321C5C}"/>
              </a:ext>
            </a:extLst>
          </p:cNvPr>
          <p:cNvSpPr>
            <a:spLocks noGrp="1"/>
          </p:cNvSpPr>
          <p:nvPr>
            <p:ph type="title"/>
          </p:nvPr>
        </p:nvSpPr>
        <p:spPr>
          <a:xfrm>
            <a:off x="841246" y="673770"/>
            <a:ext cx="3644489" cy="2414488"/>
          </a:xfrm>
        </p:spPr>
        <p:txBody>
          <a:bodyPr anchor="t">
            <a:normAutofit/>
          </a:bodyPr>
          <a:lstStyle/>
          <a:p>
            <a:r>
              <a:rPr lang="en-US" sz="3800" b="1" dirty="0">
                <a:solidFill>
                  <a:srgbClr val="FFFFFF"/>
                </a:solidFill>
              </a:rPr>
              <a:t>Municipal Strategies to Make Housing More Affordable</a:t>
            </a:r>
          </a:p>
        </p:txBody>
      </p:sp>
      <p:sp>
        <p:nvSpPr>
          <p:cNvPr id="3" name="Content Placeholder 2">
            <a:extLst>
              <a:ext uri="{FF2B5EF4-FFF2-40B4-BE49-F238E27FC236}">
                <a16:creationId xmlns:a16="http://schemas.microsoft.com/office/drawing/2014/main" id="{E643C630-3227-4F21-96D4-1DD46B12DED0}"/>
              </a:ext>
            </a:extLst>
          </p:cNvPr>
          <p:cNvSpPr>
            <a:spLocks noGrp="1"/>
          </p:cNvSpPr>
          <p:nvPr>
            <p:ph idx="1"/>
          </p:nvPr>
        </p:nvSpPr>
        <p:spPr>
          <a:xfrm>
            <a:off x="6095998" y="377687"/>
            <a:ext cx="5811079" cy="6192078"/>
          </a:xfrm>
        </p:spPr>
        <p:txBody>
          <a:bodyPr>
            <a:normAutofit/>
          </a:bodyPr>
          <a:lstStyle/>
          <a:p>
            <a:r>
              <a:rPr lang="en-US" sz="2400" u="sng" dirty="0"/>
              <a:t>Direct Construction / Facilitation</a:t>
            </a:r>
          </a:p>
          <a:p>
            <a:pPr lvl="1"/>
            <a:r>
              <a:rPr lang="en-US" dirty="0"/>
              <a:t>Municipal housing, special funds, making land available</a:t>
            </a:r>
          </a:p>
          <a:p>
            <a:pPr>
              <a:spcBef>
                <a:spcPts val="1800"/>
              </a:spcBef>
            </a:pPr>
            <a:r>
              <a:rPr lang="en-US" sz="2400" u="sng" dirty="0"/>
              <a:t>Inclusionary Zoning</a:t>
            </a:r>
          </a:p>
          <a:p>
            <a:pPr lvl="1"/>
            <a:r>
              <a:rPr lang="en-US" dirty="0"/>
              <a:t>Set-asides during new construction</a:t>
            </a:r>
          </a:p>
          <a:p>
            <a:pPr>
              <a:spcBef>
                <a:spcPts val="1800"/>
              </a:spcBef>
            </a:pPr>
            <a:r>
              <a:rPr lang="en-US" sz="2400" u="sng" dirty="0"/>
              <a:t>Reduce Regulatory Costs</a:t>
            </a:r>
          </a:p>
          <a:p>
            <a:pPr lvl="1"/>
            <a:r>
              <a:rPr lang="en-US" dirty="0"/>
              <a:t>Improve speed and certainty of approvals, targeted reduction of fees and taxes</a:t>
            </a:r>
          </a:p>
          <a:p>
            <a:pPr>
              <a:spcBef>
                <a:spcPts val="1800"/>
              </a:spcBef>
            </a:pPr>
            <a:r>
              <a:rPr lang="en-US" sz="2400" u="sng" dirty="0"/>
              <a:t>Permit Expanded Supply</a:t>
            </a:r>
          </a:p>
          <a:p>
            <a:pPr lvl="1"/>
            <a:r>
              <a:rPr lang="en-US" dirty="0"/>
              <a:t>Calibrate </a:t>
            </a:r>
            <a:r>
              <a:rPr lang="en-US" i="1" dirty="0"/>
              <a:t>types</a:t>
            </a:r>
            <a:r>
              <a:rPr lang="en-US" dirty="0"/>
              <a:t> of housing</a:t>
            </a:r>
          </a:p>
          <a:p>
            <a:pPr lvl="1"/>
            <a:r>
              <a:rPr lang="en-US" dirty="0"/>
              <a:t>Balance with potential impacts and impacts</a:t>
            </a:r>
          </a:p>
          <a:p>
            <a:pPr lvl="1"/>
            <a:r>
              <a:rPr lang="en-US" dirty="0"/>
              <a:t>Create co-benefits for existing community and property owners</a:t>
            </a:r>
          </a:p>
          <a:p>
            <a:pPr lvl="1"/>
            <a:endParaRPr lang="en-US" sz="2000" dirty="0"/>
          </a:p>
          <a:p>
            <a:endParaRPr lang="en-US" sz="2000" dirty="0"/>
          </a:p>
        </p:txBody>
      </p:sp>
    </p:spTree>
    <p:extLst>
      <p:ext uri="{BB962C8B-B14F-4D97-AF65-F5344CB8AC3E}">
        <p14:creationId xmlns:p14="http://schemas.microsoft.com/office/powerpoint/2010/main" val="5630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B277B3-593D-418A-81F0-13F6BADDEF32}"/>
              </a:ext>
            </a:extLst>
          </p:cNvPr>
          <p:cNvSpPr>
            <a:spLocks noGrp="1"/>
          </p:cNvSpPr>
          <p:nvPr>
            <p:ph type="title"/>
          </p:nvPr>
        </p:nvSpPr>
        <p:spPr>
          <a:xfrm>
            <a:off x="838200" y="401221"/>
            <a:ext cx="10515600" cy="1348065"/>
          </a:xfrm>
        </p:spPr>
        <p:txBody>
          <a:bodyPr>
            <a:normAutofit/>
          </a:bodyPr>
          <a:lstStyle/>
          <a:p>
            <a:r>
              <a:rPr lang="en-US" sz="5400" b="1" dirty="0">
                <a:solidFill>
                  <a:srgbClr val="FFFFFF"/>
                </a:solidFill>
              </a:rPr>
              <a:t>Accessory Dwelling Units (ADUs)</a:t>
            </a:r>
          </a:p>
        </p:txBody>
      </p:sp>
      <p:sp>
        <p:nvSpPr>
          <p:cNvPr id="3" name="Content Placeholder 2">
            <a:extLst>
              <a:ext uri="{FF2B5EF4-FFF2-40B4-BE49-F238E27FC236}">
                <a16:creationId xmlns:a16="http://schemas.microsoft.com/office/drawing/2014/main" id="{4CB97C2B-7484-4956-9602-5D06D5CDA38A}"/>
              </a:ext>
            </a:extLst>
          </p:cNvPr>
          <p:cNvSpPr>
            <a:spLocks noGrp="1"/>
          </p:cNvSpPr>
          <p:nvPr>
            <p:ph idx="1"/>
          </p:nvPr>
        </p:nvSpPr>
        <p:spPr>
          <a:xfrm>
            <a:off x="838200" y="2586789"/>
            <a:ext cx="10515600" cy="3590174"/>
          </a:xfrm>
        </p:spPr>
        <p:txBody>
          <a:bodyPr>
            <a:normAutofit/>
          </a:bodyPr>
          <a:lstStyle/>
          <a:p>
            <a:r>
              <a:rPr lang="en-US" dirty="0"/>
              <a:t>2</a:t>
            </a:r>
            <a:r>
              <a:rPr lang="en-US" baseline="30000" dirty="0"/>
              <a:t>nd</a:t>
            </a:r>
            <a:r>
              <a:rPr lang="en-US" dirty="0"/>
              <a:t> dwelling unit on the property of an existing home</a:t>
            </a:r>
          </a:p>
          <a:p>
            <a:pPr lvl="1"/>
            <a:r>
              <a:rPr lang="en-US" sz="2800" dirty="0"/>
              <a:t>Attached: Attic, basement, addition</a:t>
            </a:r>
          </a:p>
          <a:p>
            <a:pPr lvl="1"/>
            <a:r>
              <a:rPr lang="en-US" sz="2800" dirty="0"/>
              <a:t>Detached: Detached garage, new cottage</a:t>
            </a:r>
          </a:p>
          <a:p>
            <a:r>
              <a:rPr lang="en-US" dirty="0"/>
              <a:t>Smaller size; smaller households (singles, younger, and older)</a:t>
            </a:r>
          </a:p>
          <a:p>
            <a:r>
              <a:rPr lang="en-US" sz="2750" dirty="0"/>
              <a:t>Support existing neighborhoods (existing residents; existing character)</a:t>
            </a:r>
          </a:p>
          <a:p>
            <a:endParaRPr lang="en-US" dirty="0"/>
          </a:p>
          <a:p>
            <a:r>
              <a:rPr lang="en-US" dirty="0"/>
              <a:t>Also known as granny flats, in-law units; but not restricted to families</a:t>
            </a:r>
            <a:endParaRPr lang="en-US" sz="2200" dirty="0"/>
          </a:p>
        </p:txBody>
      </p:sp>
    </p:spTree>
    <p:extLst>
      <p:ext uri="{BB962C8B-B14F-4D97-AF65-F5344CB8AC3E}">
        <p14:creationId xmlns:p14="http://schemas.microsoft.com/office/powerpoint/2010/main" val="208742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C45A28-0811-4EC8-9196-0B81DE1AD64F}"/>
              </a:ext>
            </a:extLst>
          </p:cNvPr>
          <p:cNvSpPr>
            <a:spLocks noGrp="1"/>
          </p:cNvSpPr>
          <p:nvPr>
            <p:ph type="title"/>
          </p:nvPr>
        </p:nvSpPr>
        <p:spPr>
          <a:xfrm>
            <a:off x="841248" y="643467"/>
            <a:ext cx="3840480" cy="5571066"/>
          </a:xfrm>
        </p:spPr>
        <p:txBody>
          <a:bodyPr anchor="ctr">
            <a:normAutofit/>
          </a:bodyPr>
          <a:lstStyle/>
          <a:p>
            <a:r>
              <a:rPr lang="en-US" sz="4600" b="1" dirty="0"/>
              <a:t>From the Comprehensive Plan</a:t>
            </a:r>
          </a:p>
        </p:txBody>
      </p:sp>
      <p:sp>
        <p:nvSpPr>
          <p:cNvPr id="25"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B48AE2A-1E9D-4C08-A5F6-D6EC8A0FCAAD}"/>
              </a:ext>
            </a:extLst>
          </p:cNvPr>
          <p:cNvSpPr>
            <a:spLocks noGrp="1"/>
          </p:cNvSpPr>
          <p:nvPr>
            <p:ph idx="1"/>
          </p:nvPr>
        </p:nvSpPr>
        <p:spPr>
          <a:xfrm>
            <a:off x="5357191" y="643467"/>
            <a:ext cx="6579705" cy="5571066"/>
          </a:xfrm>
        </p:spPr>
        <p:txBody>
          <a:bodyPr anchor="ctr">
            <a:normAutofit/>
          </a:bodyPr>
          <a:lstStyle/>
          <a:p>
            <a:pPr marL="0" indent="0">
              <a:lnSpc>
                <a:spcPct val="120000"/>
              </a:lnSpc>
              <a:buNone/>
            </a:pPr>
            <a:r>
              <a:rPr lang="en-US" sz="2400" dirty="0">
                <a:solidFill>
                  <a:srgbClr val="FFFFFF"/>
                </a:solidFill>
              </a:rPr>
              <a:t>“In areas with large lots and single-family homes, permitting the division into two- or three-family homes, introducing in-law  apartments, or allowing accessory units are strategies that could enable more efficient use of existing resources. Although accessory units may increase the Village’s regulatory burden, where appropriate, they represent an additional source of monthly income for a homeowner as well as a potentially affordable rental arrangement.”</a:t>
            </a:r>
          </a:p>
        </p:txBody>
      </p:sp>
    </p:spTree>
    <p:extLst>
      <p:ext uri="{BB962C8B-B14F-4D97-AF65-F5344CB8AC3E}">
        <p14:creationId xmlns:p14="http://schemas.microsoft.com/office/powerpoint/2010/main" val="276538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ABDC72-C683-421E-B9A7-BFBC4896A8C5}"/>
              </a:ext>
            </a:extLst>
          </p:cNvPr>
          <p:cNvSpPr>
            <a:spLocks noGrp="1"/>
          </p:cNvSpPr>
          <p:nvPr>
            <p:ph type="title"/>
          </p:nvPr>
        </p:nvSpPr>
        <p:spPr>
          <a:xfrm>
            <a:off x="686834" y="591344"/>
            <a:ext cx="3200400" cy="5585619"/>
          </a:xfrm>
        </p:spPr>
        <p:txBody>
          <a:bodyPr>
            <a:normAutofit/>
          </a:bodyPr>
          <a:lstStyle/>
          <a:p>
            <a:r>
              <a:rPr lang="en-US" sz="5400" b="1" dirty="0">
                <a:solidFill>
                  <a:srgbClr val="FFFFFF"/>
                </a:solidFill>
              </a:rPr>
              <a:t>Timeline</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0C28C1-107A-4762-BA11-9903D3539DDE}"/>
              </a:ext>
            </a:extLst>
          </p:cNvPr>
          <p:cNvSpPr>
            <a:spLocks noGrp="1"/>
          </p:cNvSpPr>
          <p:nvPr>
            <p:ph idx="1"/>
          </p:nvPr>
        </p:nvSpPr>
        <p:spPr>
          <a:xfrm>
            <a:off x="4447308" y="591344"/>
            <a:ext cx="7186527" cy="5585619"/>
          </a:xfrm>
        </p:spPr>
        <p:txBody>
          <a:bodyPr anchor="ctr">
            <a:normAutofit/>
          </a:bodyPr>
          <a:lstStyle/>
          <a:p>
            <a:r>
              <a:rPr lang="en-US" sz="2400" dirty="0"/>
              <a:t>Presentation to </a:t>
            </a:r>
            <a:r>
              <a:rPr lang="en-US" sz="2400" dirty="0" err="1"/>
              <a:t>BoT</a:t>
            </a:r>
            <a:r>
              <a:rPr lang="en-US" sz="2400" dirty="0"/>
              <a:t> in 2021</a:t>
            </a:r>
          </a:p>
          <a:p>
            <a:pPr lvl="1"/>
            <a:r>
              <a:rPr lang="en-US" dirty="0" err="1"/>
              <a:t>BoT</a:t>
            </a:r>
            <a:r>
              <a:rPr lang="en-US" dirty="0"/>
              <a:t> authorized committee to develop ADU proposal for consideration</a:t>
            </a:r>
          </a:p>
          <a:p>
            <a:pPr lvl="1">
              <a:spcAft>
                <a:spcPts val="1800"/>
              </a:spcAft>
            </a:pPr>
            <a:r>
              <a:rPr lang="en-US" dirty="0"/>
              <a:t>Requested more information on ADUs</a:t>
            </a:r>
          </a:p>
          <a:p>
            <a:r>
              <a:rPr lang="en-US" sz="2400" dirty="0"/>
              <a:t>2021/2022: develop consensus on key provisions of potential ADU ordinance</a:t>
            </a:r>
          </a:p>
          <a:p>
            <a:pPr lvl="1"/>
            <a:r>
              <a:rPr lang="en-US" dirty="0"/>
              <a:t>Part of 2021/2022 spent monitoring/ responding to state ADU proposal</a:t>
            </a:r>
          </a:p>
          <a:p>
            <a:endParaRPr lang="en-US" sz="2400" dirty="0"/>
          </a:p>
          <a:p>
            <a:r>
              <a:rPr lang="en-US" sz="2400" b="1" dirty="0"/>
              <a:t>Tonight</a:t>
            </a:r>
          </a:p>
          <a:p>
            <a:pPr lvl="1"/>
            <a:r>
              <a:rPr lang="en-US" dirty="0"/>
              <a:t>Information</a:t>
            </a:r>
          </a:p>
          <a:p>
            <a:pPr lvl="1"/>
            <a:r>
              <a:rPr lang="en-US" dirty="0"/>
              <a:t>Highlights of Proposal</a:t>
            </a:r>
          </a:p>
        </p:txBody>
      </p:sp>
    </p:spTree>
    <p:extLst>
      <p:ext uri="{BB962C8B-B14F-4D97-AF65-F5344CB8AC3E}">
        <p14:creationId xmlns:p14="http://schemas.microsoft.com/office/powerpoint/2010/main" val="203309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D4CF3D-23DC-404D-992A-E7ADEF29E8F4}"/>
              </a:ext>
            </a:extLst>
          </p:cNvPr>
          <p:cNvSpPr>
            <a:spLocks noGrp="1"/>
          </p:cNvSpPr>
          <p:nvPr>
            <p:ph type="title"/>
          </p:nvPr>
        </p:nvSpPr>
        <p:spPr>
          <a:xfrm>
            <a:off x="838200" y="5358141"/>
            <a:ext cx="10515600" cy="942664"/>
          </a:xfrm>
        </p:spPr>
        <p:txBody>
          <a:bodyPr vert="horz" lIns="91440" tIns="45720" rIns="91440" bIns="45720" rtlCol="0" anchor="ctr">
            <a:normAutofit/>
          </a:bodyPr>
          <a:lstStyle/>
          <a:p>
            <a:pPr algn="ctr"/>
            <a:r>
              <a:rPr lang="en-US" sz="5200" kern="1200" dirty="0">
                <a:solidFill>
                  <a:schemeClr val="tx1"/>
                </a:solidFill>
                <a:latin typeface="+mj-lt"/>
                <a:ea typeface="+mj-ea"/>
                <a:cs typeface="+mj-cs"/>
              </a:rPr>
              <a:t>Accessory Dwelling Units</a:t>
            </a:r>
          </a:p>
        </p:txBody>
      </p:sp>
      <p:pic>
        <p:nvPicPr>
          <p:cNvPr id="1026" name="Picture 2" descr="Image of different types of Accessory Dwelling Units">
            <a:extLst>
              <a:ext uri="{FF2B5EF4-FFF2-40B4-BE49-F238E27FC236}">
                <a16:creationId xmlns:a16="http://schemas.microsoft.com/office/drawing/2014/main" id="{3C351594-9673-4607-9267-5099BC26A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821" y="-534683"/>
            <a:ext cx="10350979" cy="6038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359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alpha val="60000"/>
          </a:schemeClr>
        </a:solidFill>
        <a:ln>
          <a:noFill/>
        </a:ln>
      </a:spPr>
      <a:bodyPr rtlCol="0" anchor="ctr"/>
      <a:lstStyle>
        <a:defPPr algn="ctr">
          <a:defRPr dirty="0"/>
        </a:defPPr>
      </a:lstStyle>
      <a:style>
        <a:lnRef idx="0">
          <a:scrgbClr r="0" g="0" b="0"/>
        </a:lnRef>
        <a:fillRef idx="1002">
          <a:schemeClr val="dk2"/>
        </a:fillRef>
        <a:effectRef idx="0">
          <a:scrgbClr r="0" g="0" b="0"/>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1114</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Calibri</vt:lpstr>
      <vt:lpstr>Calibri Light</vt:lpstr>
      <vt:lpstr>Wingdings 3</vt:lpstr>
      <vt:lpstr>Office Theme</vt:lpstr>
      <vt:lpstr>Tarrytown Housing Committee</vt:lpstr>
      <vt:lpstr>Housing Affordability Task Force: Mission Statement</vt:lpstr>
      <vt:lpstr>Housing Committee Activity</vt:lpstr>
      <vt:lpstr>Housing Supply</vt:lpstr>
      <vt:lpstr>Municipal Strategies to Make Housing More Affordable</vt:lpstr>
      <vt:lpstr>Accessory Dwelling Units (ADUs)</vt:lpstr>
      <vt:lpstr>From the Comprehensive Plan</vt:lpstr>
      <vt:lpstr>Timeline</vt:lpstr>
      <vt:lpstr>Accessory Dwelling Units</vt:lpstr>
      <vt:lpstr>ADU Examples</vt:lpstr>
      <vt:lpstr>Potential Benefits of ADUs</vt:lpstr>
      <vt:lpstr>Zoning / Regulatory Questions</vt:lpstr>
      <vt:lpstr>Zoning / Regulatory Questions</vt:lpstr>
      <vt:lpstr>Zoning / Regulatory Questions</vt:lpstr>
      <vt:lpstr>Zoning / Regulatory Questions</vt:lpstr>
      <vt:lpstr>Zoning / Regulatory Questions</vt:lpstr>
      <vt:lpstr>Zoning / Regulatory Questions</vt:lpstr>
      <vt:lpstr>Zoning / Regulatory Questions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Tarrytown Housing Committee</dc:title>
  <dc:creator>Peter Feroe</dc:creator>
  <cp:lastModifiedBy>Peter Feroe</cp:lastModifiedBy>
  <cp:revision>14</cp:revision>
  <dcterms:created xsi:type="dcterms:W3CDTF">2021-01-24T18:55:15Z</dcterms:created>
  <dcterms:modified xsi:type="dcterms:W3CDTF">2022-05-02T20:12:28Z</dcterms:modified>
</cp:coreProperties>
</file>